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25" r:id="rId3"/>
    <p:sldId id="327" r:id="rId4"/>
    <p:sldId id="328" r:id="rId5"/>
    <p:sldId id="356" r:id="rId6"/>
    <p:sldId id="357" r:id="rId7"/>
    <p:sldId id="358" r:id="rId8"/>
    <p:sldId id="329" r:id="rId9"/>
    <p:sldId id="359" r:id="rId10"/>
    <p:sldId id="360" r:id="rId11"/>
    <p:sldId id="331" r:id="rId12"/>
    <p:sldId id="332" r:id="rId13"/>
    <p:sldId id="361" r:id="rId14"/>
    <p:sldId id="333" r:id="rId15"/>
    <p:sldId id="362" r:id="rId16"/>
    <p:sldId id="334" r:id="rId17"/>
    <p:sldId id="363" r:id="rId18"/>
    <p:sldId id="364" r:id="rId19"/>
    <p:sldId id="330" r:id="rId20"/>
    <p:sldId id="365" r:id="rId21"/>
    <p:sldId id="366" r:id="rId22"/>
    <p:sldId id="367" r:id="rId23"/>
    <p:sldId id="368" r:id="rId24"/>
    <p:sldId id="335" r:id="rId25"/>
    <p:sldId id="369" r:id="rId26"/>
    <p:sldId id="370" r:id="rId27"/>
    <p:sldId id="336" r:id="rId28"/>
    <p:sldId id="371" r:id="rId29"/>
    <p:sldId id="337" r:id="rId30"/>
    <p:sldId id="338" r:id="rId31"/>
    <p:sldId id="339" r:id="rId32"/>
    <p:sldId id="343" r:id="rId33"/>
    <p:sldId id="340" r:id="rId34"/>
    <p:sldId id="344" r:id="rId35"/>
    <p:sldId id="345" r:id="rId36"/>
    <p:sldId id="346" r:id="rId37"/>
    <p:sldId id="347" r:id="rId38"/>
    <p:sldId id="348" r:id="rId39"/>
    <p:sldId id="341" r:id="rId40"/>
    <p:sldId id="372" r:id="rId41"/>
    <p:sldId id="342" r:id="rId42"/>
    <p:sldId id="349" r:id="rId43"/>
    <p:sldId id="374" r:id="rId44"/>
    <p:sldId id="373" r:id="rId45"/>
    <p:sldId id="375" r:id="rId46"/>
    <p:sldId id="350" r:id="rId47"/>
    <p:sldId id="351" r:id="rId48"/>
    <p:sldId id="352" r:id="rId49"/>
    <p:sldId id="353" r:id="rId50"/>
    <p:sldId id="354" r:id="rId51"/>
    <p:sldId id="355" r:id="rId52"/>
    <p:sldId id="261" r:id="rId5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D6F966-6DBA-1FFE-191B-18A006C48005}" v="108" dt="2024-09-09T03:58:51.340"/>
    <p1510:client id="{86E7CD8B-B4B6-4AC7-A718-E5657CE80FFC}" v="148" dt="2024-09-08T17:39:43.840"/>
    <p1510:client id="{DC3ED0F1-4C46-0B45-878A-07AA2CDE6432}" v="244" dt="2024-09-09T01:55:49.1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394" autoAdjust="0"/>
  </p:normalViewPr>
  <p:slideViewPr>
    <p:cSldViewPr snapToGrid="0">
      <p:cViewPr varScale="1">
        <p:scale>
          <a:sx n="88" d="100"/>
          <a:sy n="88" d="100"/>
        </p:scale>
        <p:origin x="14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2" Type="http://schemas.openxmlformats.org/officeDocument/2006/relationships/hyperlink" Target="https://www.youtube.com/watch?v=yEVNbYhHZT0" TargetMode="External"/><Relationship Id="rId1" Type="http://schemas.openxmlformats.org/officeDocument/2006/relationships/hyperlink" Target="https://www.youtube.com/watch?v=MkED3x0TjYU"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youtube.com/watch?v=yEVNbYhHZT0" TargetMode="External"/><Relationship Id="rId1" Type="http://schemas.openxmlformats.org/officeDocument/2006/relationships/hyperlink" Target="https://www.youtube.com/watch?v=MkED3x0TjYU"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0C26BA-6257-43B9-98EE-E8F4080B1D7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D08985DD-5376-4023-BBAE-73E2494A44C2}">
      <dgm:prSet/>
      <dgm:spPr/>
      <dgm:t>
        <a:bodyPr/>
        <a:lstStyle/>
        <a:p>
          <a:pPr rtl="0"/>
          <a:r>
            <a:rPr lang="ko-KR" dirty="0"/>
            <a:t>Online games</a:t>
          </a:r>
          <a:endParaRPr lang="ko-KR" altLang="en-US" dirty="0"/>
        </a:p>
      </dgm:t>
    </dgm:pt>
    <dgm:pt modelId="{E7A41710-1AC1-46D8-A159-C10FC65F15F2}" type="parTrans" cxnId="{063AF8C7-66F9-4046-9FDE-3CBD5C9A99DA}">
      <dgm:prSet/>
      <dgm:spPr/>
      <dgm:t>
        <a:bodyPr/>
        <a:lstStyle/>
        <a:p>
          <a:endParaRPr lang="en-US"/>
        </a:p>
      </dgm:t>
    </dgm:pt>
    <dgm:pt modelId="{D6F1F000-226D-4D5F-9CA6-07CEDE4C0AAE}" type="sibTrans" cxnId="{063AF8C7-66F9-4046-9FDE-3CBD5C9A99DA}">
      <dgm:prSet/>
      <dgm:spPr/>
      <dgm:t>
        <a:bodyPr/>
        <a:lstStyle/>
        <a:p>
          <a:endParaRPr lang="en-US"/>
        </a:p>
      </dgm:t>
    </dgm:pt>
    <dgm:pt modelId="{1F0B673D-3930-4540-B6E3-CDB88BC3350A}">
      <dgm:prSet/>
      <dgm:spPr/>
      <dgm:t>
        <a:bodyPr/>
        <a:lstStyle/>
        <a:p>
          <a:pPr rtl="0"/>
          <a:r>
            <a:rPr lang="ko-KR" dirty="0"/>
            <a:t>Games played by connecting geographically distant computers through a large communication network</a:t>
          </a:r>
          <a:endParaRPr lang="ko-KR" altLang="en-US" dirty="0"/>
        </a:p>
      </dgm:t>
    </dgm:pt>
    <dgm:pt modelId="{72435C7B-48E1-4146-A204-214CC334832F}" type="parTrans" cxnId="{2599231D-AAB0-48A7-B148-00BB4283ADEF}">
      <dgm:prSet/>
      <dgm:spPr/>
      <dgm:t>
        <a:bodyPr/>
        <a:lstStyle/>
        <a:p>
          <a:endParaRPr lang="en-US"/>
        </a:p>
      </dgm:t>
    </dgm:pt>
    <dgm:pt modelId="{613E3E62-FACF-44D6-862D-DA9EA00B0E01}" type="sibTrans" cxnId="{2599231D-AAB0-48A7-B148-00BB4283ADEF}">
      <dgm:prSet/>
      <dgm:spPr/>
      <dgm:t>
        <a:bodyPr/>
        <a:lstStyle/>
        <a:p>
          <a:endParaRPr lang="en-US"/>
        </a:p>
      </dgm:t>
    </dgm:pt>
    <dgm:pt modelId="{6106A108-DDA2-4491-93B7-9D5864FD4C65}">
      <dgm:prSet/>
      <dgm:spPr/>
      <dgm:t>
        <a:bodyPr/>
        <a:lstStyle/>
        <a:p>
          <a:pPr rtl="0"/>
          <a:r>
            <a:rPr lang="en-US" dirty="0"/>
            <a:t>All types of communication networks including the Internet </a:t>
          </a:r>
          <a:r>
            <a:rPr lang="ko-KR" dirty="0"/>
            <a:t>(</a:t>
          </a:r>
          <a:r>
            <a:rPr lang="en-US" dirty="0"/>
            <a:t>ex. Telephone </a:t>
          </a:r>
          <a:r>
            <a:rPr lang="en-US" dirty="0">
              <a:latin typeface="맑은 고딕" panose="02110004020202020204"/>
            </a:rPr>
            <a:t> switch network</a:t>
          </a:r>
          <a:r>
            <a:rPr lang="ko-KR" dirty="0"/>
            <a:t>)</a:t>
          </a:r>
          <a:endParaRPr lang="en-US" dirty="0">
            <a:latin typeface="맑은 고딕" panose="02110004020202020204"/>
          </a:endParaRPr>
        </a:p>
      </dgm:t>
    </dgm:pt>
    <dgm:pt modelId="{410ACEAF-DCDF-419C-BCEC-145A0DD5B83E}" type="parTrans" cxnId="{27B46941-E848-49DA-B50A-D035EF6B95C0}">
      <dgm:prSet/>
      <dgm:spPr/>
      <dgm:t>
        <a:bodyPr/>
        <a:lstStyle/>
        <a:p>
          <a:endParaRPr lang="en-US"/>
        </a:p>
      </dgm:t>
    </dgm:pt>
    <dgm:pt modelId="{52F29A3F-3309-4799-A5AE-5304DDC29775}" type="sibTrans" cxnId="{27B46941-E848-49DA-B50A-D035EF6B95C0}">
      <dgm:prSet/>
      <dgm:spPr/>
      <dgm:t>
        <a:bodyPr/>
        <a:lstStyle/>
        <a:p>
          <a:endParaRPr lang="en-US"/>
        </a:p>
      </dgm:t>
    </dgm:pt>
    <dgm:pt modelId="{068512B8-61BF-4039-A52B-775B41687BA4}">
      <dgm:prSet/>
      <dgm:spPr/>
      <dgm:t>
        <a:bodyPr/>
        <a:lstStyle/>
        <a:p>
          <a:r>
            <a:rPr lang="ko-KR" altLang="en-US" dirty="0" err="1">
              <a:latin typeface="맑은 고딕" panose="02110004020202020204"/>
            </a:rPr>
            <a:t>Examples</a:t>
          </a:r>
          <a:r>
            <a:rPr lang="ko-KR" altLang="en-US" dirty="0">
              <a:latin typeface="맑은 고딕" panose="02110004020202020204"/>
            </a:rPr>
            <a:t>:</a:t>
          </a:r>
          <a:endParaRPr lang="en-US" dirty="0"/>
        </a:p>
      </dgm:t>
    </dgm:pt>
    <dgm:pt modelId="{BB48F938-6ACC-49CB-B31D-16FE3F112795}" type="parTrans" cxnId="{4BE68D2E-1B50-46DC-999D-D9321BCD90E3}">
      <dgm:prSet/>
      <dgm:spPr/>
      <dgm:t>
        <a:bodyPr/>
        <a:lstStyle/>
        <a:p>
          <a:endParaRPr lang="en-US"/>
        </a:p>
      </dgm:t>
    </dgm:pt>
    <dgm:pt modelId="{AAD7777F-5C65-47F2-8144-14EEB987F4AF}" type="sibTrans" cxnId="{4BE68D2E-1B50-46DC-999D-D9321BCD90E3}">
      <dgm:prSet/>
      <dgm:spPr/>
      <dgm:t>
        <a:bodyPr/>
        <a:lstStyle/>
        <a:p>
          <a:endParaRPr lang="en-US"/>
        </a:p>
      </dgm:t>
    </dgm:pt>
    <dgm:pt modelId="{24B7DA2F-F194-40A6-8D84-FFA8E563D5AB}">
      <dgm:prSet/>
      <dgm:spPr/>
      <dgm:t>
        <a:bodyPr/>
        <a:lstStyle/>
        <a:p>
          <a:pPr rtl="0"/>
          <a:r>
            <a:rPr lang="ko-KR" altLang="en-US" dirty="0">
              <a:latin typeface="맑은 고딕" panose="02110004020202020204"/>
            </a:rPr>
            <a:t>Quake </a:t>
          </a:r>
          <a:r>
            <a:rPr lang="ko-KR" dirty="0"/>
            <a:t>(1996, ID Software) </a:t>
          </a:r>
          <a:r>
            <a:rPr lang="en-US" dirty="0">
              <a:hlinkClick xmlns:r="http://schemas.openxmlformats.org/officeDocument/2006/relationships" r:id="rId1"/>
            </a:rPr>
            <a:t>https://www.youtube.com/watch?v=MkED3x0TjYU</a:t>
          </a:r>
          <a:endParaRPr lang="en-US" dirty="0"/>
        </a:p>
      </dgm:t>
    </dgm:pt>
    <dgm:pt modelId="{BD64037A-B8F5-4501-B589-881EABBDB6B6}" type="parTrans" cxnId="{0DFDCBEB-C7C2-4918-BC0E-3FB00BCEF7B2}">
      <dgm:prSet/>
      <dgm:spPr/>
      <dgm:t>
        <a:bodyPr/>
        <a:lstStyle/>
        <a:p>
          <a:endParaRPr lang="en-US"/>
        </a:p>
      </dgm:t>
    </dgm:pt>
    <dgm:pt modelId="{666AD33F-204C-4FA7-84FF-81ADE84A5C57}" type="sibTrans" cxnId="{0DFDCBEB-C7C2-4918-BC0E-3FB00BCEF7B2}">
      <dgm:prSet/>
      <dgm:spPr/>
      <dgm:t>
        <a:bodyPr/>
        <a:lstStyle/>
        <a:p>
          <a:endParaRPr lang="en-US"/>
        </a:p>
      </dgm:t>
    </dgm:pt>
    <dgm:pt modelId="{6BE9C958-F30A-49FB-8991-86043355D4E1}">
      <dgm:prSet/>
      <dgm:spPr/>
      <dgm:t>
        <a:bodyPr/>
        <a:lstStyle/>
        <a:p>
          <a:pPr rtl="0"/>
          <a:r>
            <a:rPr lang="en-US" altLang="ko-KR" dirty="0">
              <a:latin typeface="맑은 고딕" panose="02110004020202020204"/>
            </a:rPr>
            <a:t>Unreal </a:t>
          </a:r>
          <a:r>
            <a:rPr lang="ko-KR" dirty="0"/>
            <a:t>(1998, Epic Games) </a:t>
          </a:r>
          <a:r>
            <a:rPr lang="en-US" dirty="0">
              <a:hlinkClick xmlns:r="http://schemas.openxmlformats.org/officeDocument/2006/relationships" r:id="rId2"/>
            </a:rPr>
            <a:t>https://www.youtube.com/watch?v=yEVNbYhHZT0</a:t>
          </a:r>
          <a:endParaRPr lang="en-US" dirty="0"/>
        </a:p>
      </dgm:t>
    </dgm:pt>
    <dgm:pt modelId="{37BA174D-1F90-44A3-A3BA-532403B89A76}" type="parTrans" cxnId="{DBAB4645-C5DF-40D4-90CD-F9C2FC148BC9}">
      <dgm:prSet/>
      <dgm:spPr/>
      <dgm:t>
        <a:bodyPr/>
        <a:lstStyle/>
        <a:p>
          <a:endParaRPr lang="en-US"/>
        </a:p>
      </dgm:t>
    </dgm:pt>
    <dgm:pt modelId="{959D03F5-709D-4D89-B192-0EF4EB5121F5}" type="sibTrans" cxnId="{DBAB4645-C5DF-40D4-90CD-F9C2FC148BC9}">
      <dgm:prSet/>
      <dgm:spPr/>
      <dgm:t>
        <a:bodyPr/>
        <a:lstStyle/>
        <a:p>
          <a:endParaRPr lang="en-US"/>
        </a:p>
      </dgm:t>
    </dgm:pt>
    <dgm:pt modelId="{5BB5933F-C646-41C6-ACA0-22B05B93B52C}">
      <dgm:prSet/>
      <dgm:spPr/>
      <dgm:t>
        <a:bodyPr/>
        <a:lstStyle/>
        <a:p>
          <a:pPr rtl="0"/>
          <a:r>
            <a:rPr lang="ko-KR" dirty="0"/>
            <a:t>Differences from LAN-based games</a:t>
          </a:r>
          <a:endParaRPr lang="ko-KR" altLang="en-US" dirty="0"/>
        </a:p>
      </dgm:t>
    </dgm:pt>
    <dgm:pt modelId="{F1A49DFC-97DB-45EF-AB63-FD554E307E02}" type="parTrans" cxnId="{6D75B265-1E83-49BB-BC2D-570531650088}">
      <dgm:prSet/>
      <dgm:spPr/>
      <dgm:t>
        <a:bodyPr/>
        <a:lstStyle/>
        <a:p>
          <a:endParaRPr lang="en-US"/>
        </a:p>
      </dgm:t>
    </dgm:pt>
    <dgm:pt modelId="{E649B42C-B3D3-46A0-80DA-610931F0C3A2}" type="sibTrans" cxnId="{6D75B265-1E83-49BB-BC2D-570531650088}">
      <dgm:prSet/>
      <dgm:spPr/>
      <dgm:t>
        <a:bodyPr/>
        <a:lstStyle/>
        <a:p>
          <a:endParaRPr lang="en-US"/>
        </a:p>
      </dgm:t>
    </dgm:pt>
    <dgm:pt modelId="{130EF991-0C21-440D-B52C-BC34B9F7A7BA}">
      <dgm:prSet/>
      <dgm:spPr/>
      <dgm:t>
        <a:bodyPr/>
        <a:lstStyle/>
        <a:p>
          <a:pPr rtl="0"/>
          <a:r>
            <a:rPr lang="ko-KR" dirty="0"/>
            <a:t>Latency: Time delay that occurs when transmitting data</a:t>
          </a:r>
          <a:endParaRPr lang="ko-KR" altLang="en-US" dirty="0"/>
        </a:p>
      </dgm:t>
    </dgm:pt>
    <dgm:pt modelId="{CA5C63D2-48C3-425F-84D1-95A875B4ABC4}" type="parTrans" cxnId="{45E8F8DA-7AB3-4423-8D1B-7CDF016D96AF}">
      <dgm:prSet/>
      <dgm:spPr/>
      <dgm:t>
        <a:bodyPr/>
        <a:lstStyle/>
        <a:p>
          <a:endParaRPr lang="en-US"/>
        </a:p>
      </dgm:t>
    </dgm:pt>
    <dgm:pt modelId="{0A188B83-A3CE-46D0-94EA-5585BDA7DEC4}" type="sibTrans" cxnId="{45E8F8DA-7AB3-4423-8D1B-7CDF016D96AF}">
      <dgm:prSet/>
      <dgm:spPr/>
      <dgm:t>
        <a:bodyPr/>
        <a:lstStyle/>
        <a:p>
          <a:endParaRPr lang="en-US"/>
        </a:p>
      </dgm:t>
    </dgm:pt>
    <dgm:pt modelId="{DD0AB0B4-496F-43E3-8A53-23F657F0FF75}">
      <dgm:prSet phldr="0"/>
      <dgm:spPr/>
      <dgm:t>
        <a:bodyPr/>
        <a:lstStyle/>
        <a:p>
          <a:pPr rtl="0" latinLnBrk="1"/>
          <a:r>
            <a:rPr lang="en-US" dirty="0"/>
            <a:t>Based on the explosive popularization of the Internet in the </a:t>
          </a:r>
          <a:r>
            <a:rPr lang="en-US" altLang="ko-KR" dirty="0">
              <a:latin typeface="맑은 고딕" panose="02110004020202020204"/>
            </a:rPr>
            <a:t>90s</a:t>
          </a:r>
          <a:endParaRPr lang="ko-KR" altLang="en-US" dirty="0"/>
        </a:p>
      </dgm:t>
    </dgm:pt>
    <dgm:pt modelId="{BBDF9F04-ACAB-40C6-BF8B-BEF83D0D4E34}" type="parTrans" cxnId="{29C84B2F-5767-4203-80FA-77E9A3941880}">
      <dgm:prSet/>
      <dgm:spPr/>
    </dgm:pt>
    <dgm:pt modelId="{15D9733F-7E9C-40DB-BDEE-C184A78103C7}" type="sibTrans" cxnId="{29C84B2F-5767-4203-80FA-77E9A3941880}">
      <dgm:prSet/>
      <dgm:spPr/>
    </dgm:pt>
    <dgm:pt modelId="{03D422C4-E072-4E49-B84B-5B911898BA03}" type="pres">
      <dgm:prSet presAssocID="{9C0C26BA-6257-43B9-98EE-E8F4080B1D76}" presName="linear" presStyleCnt="0">
        <dgm:presLayoutVars>
          <dgm:animLvl val="lvl"/>
          <dgm:resizeHandles val="exact"/>
        </dgm:presLayoutVars>
      </dgm:prSet>
      <dgm:spPr/>
    </dgm:pt>
    <dgm:pt modelId="{FE2A4E91-DB84-458E-B4C4-3742ED9BE9C3}" type="pres">
      <dgm:prSet presAssocID="{D08985DD-5376-4023-BBAE-73E2494A44C2}" presName="parentText" presStyleLbl="node1" presStyleIdx="0" presStyleCnt="2">
        <dgm:presLayoutVars>
          <dgm:chMax val="0"/>
          <dgm:bulletEnabled val="1"/>
        </dgm:presLayoutVars>
      </dgm:prSet>
      <dgm:spPr/>
    </dgm:pt>
    <dgm:pt modelId="{D0ECCF7A-16B1-4F89-8326-AAA5BD5AD1F1}" type="pres">
      <dgm:prSet presAssocID="{D08985DD-5376-4023-BBAE-73E2494A44C2}" presName="childText" presStyleLbl="revTx" presStyleIdx="0" presStyleCnt="2">
        <dgm:presLayoutVars>
          <dgm:bulletEnabled val="1"/>
        </dgm:presLayoutVars>
      </dgm:prSet>
      <dgm:spPr/>
    </dgm:pt>
    <dgm:pt modelId="{D4A4A0ED-E5AC-446F-8A18-9DA3CF38CF7E}" type="pres">
      <dgm:prSet presAssocID="{5BB5933F-C646-41C6-ACA0-22B05B93B52C}" presName="parentText" presStyleLbl="node1" presStyleIdx="1" presStyleCnt="2">
        <dgm:presLayoutVars>
          <dgm:chMax val="0"/>
          <dgm:bulletEnabled val="1"/>
        </dgm:presLayoutVars>
      </dgm:prSet>
      <dgm:spPr/>
    </dgm:pt>
    <dgm:pt modelId="{4A6558AC-49B1-4911-A161-2EE8B462E0C5}" type="pres">
      <dgm:prSet presAssocID="{5BB5933F-C646-41C6-ACA0-22B05B93B52C}" presName="childText" presStyleLbl="revTx" presStyleIdx="1" presStyleCnt="2">
        <dgm:presLayoutVars>
          <dgm:bulletEnabled val="1"/>
        </dgm:presLayoutVars>
      </dgm:prSet>
      <dgm:spPr/>
    </dgm:pt>
  </dgm:ptLst>
  <dgm:cxnLst>
    <dgm:cxn modelId="{5979710D-9FAF-4275-96F4-A82DD36D7D96}" type="presOf" srcId="{D08985DD-5376-4023-BBAE-73E2494A44C2}" destId="{FE2A4E91-DB84-458E-B4C4-3742ED9BE9C3}" srcOrd="0" destOrd="0" presId="urn:microsoft.com/office/officeart/2005/8/layout/vList2"/>
    <dgm:cxn modelId="{D35ABD11-06EF-4BFB-B215-18AF9E8DB17D}" type="presOf" srcId="{5BB5933F-C646-41C6-ACA0-22B05B93B52C}" destId="{D4A4A0ED-E5AC-446F-8A18-9DA3CF38CF7E}" srcOrd="0" destOrd="0" presId="urn:microsoft.com/office/officeart/2005/8/layout/vList2"/>
    <dgm:cxn modelId="{86449814-C96A-4D2C-BC7C-6D80A1E3C1BE}" type="presOf" srcId="{6106A108-DDA2-4491-93B7-9D5864FD4C65}" destId="{D0ECCF7A-16B1-4F89-8326-AAA5BD5AD1F1}" srcOrd="0" destOrd="1" presId="urn:microsoft.com/office/officeart/2005/8/layout/vList2"/>
    <dgm:cxn modelId="{2599231D-AAB0-48A7-B148-00BB4283ADEF}" srcId="{D08985DD-5376-4023-BBAE-73E2494A44C2}" destId="{1F0B673D-3930-4540-B6E3-CDB88BC3350A}" srcOrd="0" destOrd="0" parTransId="{72435C7B-48E1-4146-A204-214CC334832F}" sibTransId="{613E3E62-FACF-44D6-862D-DA9EA00B0E01}"/>
    <dgm:cxn modelId="{4BE68D2E-1B50-46DC-999D-D9321BCD90E3}" srcId="{D08985DD-5376-4023-BBAE-73E2494A44C2}" destId="{068512B8-61BF-4039-A52B-775B41687BA4}" srcOrd="3" destOrd="0" parTransId="{BB48F938-6ACC-49CB-B31D-16FE3F112795}" sibTransId="{AAD7777F-5C65-47F2-8144-14EEB987F4AF}"/>
    <dgm:cxn modelId="{29C84B2F-5767-4203-80FA-77E9A3941880}" srcId="{D08985DD-5376-4023-BBAE-73E2494A44C2}" destId="{DD0AB0B4-496F-43E3-8A53-23F657F0FF75}" srcOrd="2" destOrd="0" parTransId="{BBDF9F04-ACAB-40C6-BF8B-BEF83D0D4E34}" sibTransId="{15D9733F-7E9C-40DB-BDEE-C184A78103C7}"/>
    <dgm:cxn modelId="{EFB6D736-0144-4E2F-8A52-DC60E015DD92}" type="presOf" srcId="{DD0AB0B4-496F-43E3-8A53-23F657F0FF75}" destId="{D0ECCF7A-16B1-4F89-8326-AAA5BD5AD1F1}" srcOrd="0" destOrd="2" presId="urn:microsoft.com/office/officeart/2005/8/layout/vList2"/>
    <dgm:cxn modelId="{4BEC7740-9B49-4F1A-A5D0-C16E77B25E63}" type="presOf" srcId="{6BE9C958-F30A-49FB-8991-86043355D4E1}" destId="{D0ECCF7A-16B1-4F89-8326-AAA5BD5AD1F1}" srcOrd="0" destOrd="5" presId="urn:microsoft.com/office/officeart/2005/8/layout/vList2"/>
    <dgm:cxn modelId="{27B46941-E848-49DA-B50A-D035EF6B95C0}" srcId="{D08985DD-5376-4023-BBAE-73E2494A44C2}" destId="{6106A108-DDA2-4491-93B7-9D5864FD4C65}" srcOrd="1" destOrd="0" parTransId="{410ACEAF-DCDF-419C-BCEC-145A0DD5B83E}" sibTransId="{52F29A3F-3309-4799-A5AE-5304DDC29775}"/>
    <dgm:cxn modelId="{DBAB4645-C5DF-40D4-90CD-F9C2FC148BC9}" srcId="{068512B8-61BF-4039-A52B-775B41687BA4}" destId="{6BE9C958-F30A-49FB-8991-86043355D4E1}" srcOrd="1" destOrd="0" parTransId="{37BA174D-1F90-44A3-A3BA-532403B89A76}" sibTransId="{959D03F5-709D-4D89-B192-0EF4EB5121F5}"/>
    <dgm:cxn modelId="{6D75B265-1E83-49BB-BC2D-570531650088}" srcId="{9C0C26BA-6257-43B9-98EE-E8F4080B1D76}" destId="{5BB5933F-C646-41C6-ACA0-22B05B93B52C}" srcOrd="1" destOrd="0" parTransId="{F1A49DFC-97DB-45EF-AB63-FD554E307E02}" sibTransId="{E649B42C-B3D3-46A0-80DA-610931F0C3A2}"/>
    <dgm:cxn modelId="{036D274E-4F57-47C8-A839-CAB5DCBBA469}" type="presOf" srcId="{1F0B673D-3930-4540-B6E3-CDB88BC3350A}" destId="{D0ECCF7A-16B1-4F89-8326-AAA5BD5AD1F1}" srcOrd="0" destOrd="0" presId="urn:microsoft.com/office/officeart/2005/8/layout/vList2"/>
    <dgm:cxn modelId="{783A7CA4-6CF1-4146-B84A-3A8AA2955D3D}" type="presOf" srcId="{9C0C26BA-6257-43B9-98EE-E8F4080B1D76}" destId="{03D422C4-E072-4E49-B84B-5B911898BA03}" srcOrd="0" destOrd="0" presId="urn:microsoft.com/office/officeart/2005/8/layout/vList2"/>
    <dgm:cxn modelId="{B01D16AA-2AD9-42F0-8774-64BDEE3A7127}" type="presOf" srcId="{24B7DA2F-F194-40A6-8D84-FFA8E563D5AB}" destId="{D0ECCF7A-16B1-4F89-8326-AAA5BD5AD1F1}" srcOrd="0" destOrd="4" presId="urn:microsoft.com/office/officeart/2005/8/layout/vList2"/>
    <dgm:cxn modelId="{063AF8C7-66F9-4046-9FDE-3CBD5C9A99DA}" srcId="{9C0C26BA-6257-43B9-98EE-E8F4080B1D76}" destId="{D08985DD-5376-4023-BBAE-73E2494A44C2}" srcOrd="0" destOrd="0" parTransId="{E7A41710-1AC1-46D8-A159-C10FC65F15F2}" sibTransId="{D6F1F000-226D-4D5F-9CA6-07CEDE4C0AAE}"/>
    <dgm:cxn modelId="{45E8F8DA-7AB3-4423-8D1B-7CDF016D96AF}" srcId="{5BB5933F-C646-41C6-ACA0-22B05B93B52C}" destId="{130EF991-0C21-440D-B52C-BC34B9F7A7BA}" srcOrd="0" destOrd="0" parTransId="{CA5C63D2-48C3-425F-84D1-95A875B4ABC4}" sibTransId="{0A188B83-A3CE-46D0-94EA-5585BDA7DEC4}"/>
    <dgm:cxn modelId="{CAAFA1E0-7B42-491B-A0A5-7F0EEDCC80D8}" type="presOf" srcId="{068512B8-61BF-4039-A52B-775B41687BA4}" destId="{D0ECCF7A-16B1-4F89-8326-AAA5BD5AD1F1}" srcOrd="0" destOrd="3" presId="urn:microsoft.com/office/officeart/2005/8/layout/vList2"/>
    <dgm:cxn modelId="{550575E6-EB79-46C9-A385-F2F65E53F018}" type="presOf" srcId="{130EF991-0C21-440D-B52C-BC34B9F7A7BA}" destId="{4A6558AC-49B1-4911-A161-2EE8B462E0C5}" srcOrd="0" destOrd="0" presId="urn:microsoft.com/office/officeart/2005/8/layout/vList2"/>
    <dgm:cxn modelId="{0DFDCBEB-C7C2-4918-BC0E-3FB00BCEF7B2}" srcId="{068512B8-61BF-4039-A52B-775B41687BA4}" destId="{24B7DA2F-F194-40A6-8D84-FFA8E563D5AB}" srcOrd="0" destOrd="0" parTransId="{BD64037A-B8F5-4501-B589-881EABBDB6B6}" sibTransId="{666AD33F-204C-4FA7-84FF-81ADE84A5C57}"/>
    <dgm:cxn modelId="{C2090E21-B275-491F-AD99-6FA1275683D0}" type="presParOf" srcId="{03D422C4-E072-4E49-B84B-5B911898BA03}" destId="{FE2A4E91-DB84-458E-B4C4-3742ED9BE9C3}" srcOrd="0" destOrd="0" presId="urn:microsoft.com/office/officeart/2005/8/layout/vList2"/>
    <dgm:cxn modelId="{5EAFFB03-B9E3-4D9E-8AB6-9EF6B3C1FC68}" type="presParOf" srcId="{03D422C4-E072-4E49-B84B-5B911898BA03}" destId="{D0ECCF7A-16B1-4F89-8326-AAA5BD5AD1F1}" srcOrd="1" destOrd="0" presId="urn:microsoft.com/office/officeart/2005/8/layout/vList2"/>
    <dgm:cxn modelId="{78A95A7D-314B-4C47-82F3-DC0744B21C8E}" type="presParOf" srcId="{03D422C4-E072-4E49-B84B-5B911898BA03}" destId="{D4A4A0ED-E5AC-446F-8A18-9DA3CF38CF7E}" srcOrd="2" destOrd="0" presId="urn:microsoft.com/office/officeart/2005/8/layout/vList2"/>
    <dgm:cxn modelId="{D8B8227D-5354-43F7-90EE-57BE1CE6CFF0}" type="presParOf" srcId="{03D422C4-E072-4E49-B84B-5B911898BA03}" destId="{4A6558AC-49B1-4911-A161-2EE8B462E0C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7EB53D-FBC9-4566-9335-539A037A8B2E}"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240929D4-3D4E-40B5-8B60-7B0C27773D5F}">
      <dgm:prSet/>
      <dgm:spPr/>
      <dgm:t>
        <a:bodyPr/>
        <a:lstStyle/>
        <a:p>
          <a:r>
            <a:rPr lang="en-US" altLang="ko-KR" dirty="0"/>
            <a:t>Non-guaranteed data</a:t>
          </a:r>
          <a:endParaRPr lang="en-US" dirty="0"/>
        </a:p>
      </dgm:t>
    </dgm:pt>
    <dgm:pt modelId="{DF8291C8-A742-4C0A-AA0B-A9C5AEBC03D5}" type="sibTrans" cxnId="{91E86A5F-CE73-454C-A19B-2930CB68C80B}">
      <dgm:prSet/>
      <dgm:spPr/>
      <dgm:t>
        <a:bodyPr/>
        <a:lstStyle/>
        <a:p>
          <a:endParaRPr lang="en-US"/>
        </a:p>
      </dgm:t>
    </dgm:pt>
    <dgm:pt modelId="{CFBFA3EE-F298-40ED-AB2E-B0FFF8D0812C}" type="parTrans" cxnId="{91E86A5F-CE73-454C-A19B-2930CB68C80B}">
      <dgm:prSet/>
      <dgm:spPr/>
      <dgm:t>
        <a:bodyPr/>
        <a:lstStyle/>
        <a:p>
          <a:endParaRPr lang="en-US"/>
        </a:p>
      </dgm:t>
    </dgm:pt>
    <dgm:pt modelId="{474DC390-5950-46CA-BF5C-2D3A4277883E}">
      <dgm:prSet/>
      <dgm:spPr/>
      <dgm:t>
        <a:bodyPr/>
        <a:lstStyle/>
        <a:p>
          <a:r>
            <a:rPr lang="en-US" altLang="ko-KR" dirty="0"/>
            <a:t>Guaranteed data</a:t>
          </a:r>
          <a:endParaRPr lang="en-US" dirty="0"/>
        </a:p>
      </dgm:t>
    </dgm:pt>
    <dgm:pt modelId="{F2033531-61B6-4F2A-B697-7D9B4CAAEDB1}" type="sibTrans" cxnId="{C5D23013-B11D-4F11-B5E2-80C4173A6D6B}">
      <dgm:prSet/>
      <dgm:spPr/>
      <dgm:t>
        <a:bodyPr/>
        <a:lstStyle/>
        <a:p>
          <a:endParaRPr lang="en-US"/>
        </a:p>
      </dgm:t>
    </dgm:pt>
    <dgm:pt modelId="{B6F6D37A-9C26-43AD-8CFC-D7228A54DA9B}" type="parTrans" cxnId="{C5D23013-B11D-4F11-B5E2-80C4173A6D6B}">
      <dgm:prSet/>
      <dgm:spPr/>
      <dgm:t>
        <a:bodyPr/>
        <a:lstStyle/>
        <a:p>
          <a:endParaRPr lang="en-US"/>
        </a:p>
      </dgm:t>
    </dgm:pt>
    <dgm:pt modelId="{EF9A7512-8CA5-49D7-9ECA-7D26CC44F9E4}">
      <dgm:prSet/>
      <dgm:spPr/>
      <dgm:t>
        <a:bodyPr/>
        <a:lstStyle/>
        <a:p>
          <a:r>
            <a:rPr lang="en-US" altLang="ko-KR" dirty="0"/>
            <a:t>Reception must be guaranteed, and it is also guaranteed to arrive in the order it was sent. Very important data for the game. Example: Player bullet firing event</a:t>
          </a:r>
          <a:endParaRPr lang="en-US" dirty="0"/>
        </a:p>
      </dgm:t>
    </dgm:pt>
    <dgm:pt modelId="{F5D029CC-6180-4664-AC80-324B80666CF3}" type="sibTrans" cxnId="{51C2D81C-5532-461A-A191-A4312CD45C22}">
      <dgm:prSet/>
      <dgm:spPr/>
      <dgm:t>
        <a:bodyPr/>
        <a:lstStyle/>
        <a:p>
          <a:endParaRPr lang="en-US"/>
        </a:p>
      </dgm:t>
    </dgm:pt>
    <dgm:pt modelId="{E5B4A3A7-90AD-44AF-A715-54064C6019D0}" type="parTrans" cxnId="{51C2D81C-5532-461A-A191-A4312CD45C22}">
      <dgm:prSet/>
      <dgm:spPr/>
      <dgm:t>
        <a:bodyPr/>
        <a:lstStyle/>
        <a:p>
          <a:endParaRPr lang="en-US"/>
        </a:p>
      </dgm:t>
    </dgm:pt>
    <dgm:pt modelId="{9938ED29-36E8-4C99-A68C-1963EDB704CE}">
      <dgm:prSet/>
      <dgm:spPr/>
      <dgm:t>
        <a:bodyPr/>
        <a:lstStyle/>
        <a:p>
          <a:r>
            <a:rPr lang="en-US" altLang="ko-KR" dirty="0"/>
            <a:t>Most recent state</a:t>
          </a:r>
          <a:endParaRPr lang="en-US" dirty="0"/>
        </a:p>
      </dgm:t>
    </dgm:pt>
    <dgm:pt modelId="{F1CC97B9-A699-4A97-90E7-99C45BF8A214}" type="sibTrans" cxnId="{9F94CEFB-1426-4E9F-87E8-0CEE8B229494}">
      <dgm:prSet/>
      <dgm:spPr/>
      <dgm:t>
        <a:bodyPr/>
        <a:lstStyle/>
        <a:p>
          <a:endParaRPr lang="en-US"/>
        </a:p>
      </dgm:t>
    </dgm:pt>
    <dgm:pt modelId="{80D64779-4FDC-41F1-8CE2-9377AA5B459A}" type="parTrans" cxnId="{9F94CEFB-1426-4E9F-87E8-0CEE8B229494}">
      <dgm:prSet/>
      <dgm:spPr/>
      <dgm:t>
        <a:bodyPr/>
        <a:lstStyle/>
        <a:p>
          <a:endParaRPr lang="en-US"/>
        </a:p>
      </dgm:t>
    </dgm:pt>
    <dgm:pt modelId="{399E6DB4-B519-4E6A-B9D7-344528BC884E}">
      <dgm:prSet/>
      <dgm:spPr/>
      <dgm:t>
        <a:bodyPr/>
        <a:lstStyle/>
        <a:p>
          <a:r>
            <a:rPr lang="en-US" altLang="ko-KR" dirty="0"/>
            <a:t>Data that is meaningless to transmit if it is not up to date. Example: A specific player's health value. If you know their current HP, you don't necessarily need to know what their HP was 5 seconds ago.</a:t>
          </a:r>
          <a:endParaRPr lang="en-US" dirty="0"/>
        </a:p>
      </dgm:t>
    </dgm:pt>
    <dgm:pt modelId="{91B939E8-F240-4A7A-830F-339C09E4A2EF}" type="sibTrans" cxnId="{210C8876-7682-4D8E-A3DE-85ED0E69309F}">
      <dgm:prSet/>
      <dgm:spPr/>
      <dgm:t>
        <a:bodyPr/>
        <a:lstStyle/>
        <a:p>
          <a:endParaRPr lang="en-US"/>
        </a:p>
      </dgm:t>
    </dgm:pt>
    <dgm:pt modelId="{16893B40-EA01-442F-A4EC-CB7A6EF5C0DC}" type="parTrans" cxnId="{210C8876-7682-4D8E-A3DE-85ED0E69309F}">
      <dgm:prSet/>
      <dgm:spPr/>
      <dgm:t>
        <a:bodyPr/>
        <a:lstStyle/>
        <a:p>
          <a:endParaRPr lang="en-US"/>
        </a:p>
      </dgm:t>
    </dgm:pt>
    <dgm:pt modelId="{3B6628E6-B13A-4B78-ACD9-C851BDA15FBD}">
      <dgm:prSet/>
      <dgm:spPr/>
      <dgm:t>
        <a:bodyPr/>
        <a:lstStyle/>
        <a:p>
          <a:r>
            <a:rPr lang="en-US" altLang="ko-KR" dirty="0"/>
            <a:t>Refers to data that is not very important to the game. When bandwidth is exhausted, this type of data is skipped first.</a:t>
          </a:r>
          <a:endParaRPr lang="en-US" dirty="0"/>
        </a:p>
      </dgm:t>
    </dgm:pt>
    <dgm:pt modelId="{9D439EC2-15F1-4AB8-ADB4-36DCE9151DF8}" type="parTrans" cxnId="{40AFE3DC-A052-42A7-9B24-7D08687C40E1}">
      <dgm:prSet/>
      <dgm:spPr/>
      <dgm:t>
        <a:bodyPr/>
        <a:lstStyle/>
        <a:p>
          <a:pPr latinLnBrk="1"/>
          <a:endParaRPr lang="ko-KR" altLang="en-US"/>
        </a:p>
      </dgm:t>
    </dgm:pt>
    <dgm:pt modelId="{E78FF24B-4BE3-4701-8CA0-5AC77EC08D3B}" type="sibTrans" cxnId="{40AFE3DC-A052-42A7-9B24-7D08687C40E1}">
      <dgm:prSet/>
      <dgm:spPr/>
      <dgm:t>
        <a:bodyPr/>
        <a:lstStyle/>
        <a:p>
          <a:pPr latinLnBrk="1"/>
          <a:endParaRPr lang="ko-KR" altLang="en-US"/>
        </a:p>
      </dgm:t>
    </dgm:pt>
    <dgm:pt modelId="{FF279079-08DB-4A38-AF20-951ECDAFA3A8}">
      <dgm:prSet/>
      <dgm:spPr/>
      <dgm:t>
        <a:bodyPr/>
        <a:lstStyle/>
        <a:p>
          <a:r>
            <a:rPr lang="en-US" altLang="ko-KR" dirty="0"/>
            <a:t>Guaranteed quickest</a:t>
          </a:r>
          <a:endParaRPr lang="en-US" dirty="0"/>
        </a:p>
      </dgm:t>
    </dgm:pt>
    <dgm:pt modelId="{7D38651A-2A0E-424B-BA38-D063995A1F1F}" type="parTrans" cxnId="{9F5D6015-C7AC-426A-B19B-D2A8038A6C47}">
      <dgm:prSet/>
      <dgm:spPr/>
      <dgm:t>
        <a:bodyPr/>
        <a:lstStyle/>
        <a:p>
          <a:pPr latinLnBrk="1"/>
          <a:endParaRPr lang="ko-KR" altLang="en-US"/>
        </a:p>
      </dgm:t>
    </dgm:pt>
    <dgm:pt modelId="{376615FC-B11E-47F1-8393-87ED2FBD5309}" type="sibTrans" cxnId="{9F5D6015-C7AC-426A-B19B-D2A8038A6C47}">
      <dgm:prSet/>
      <dgm:spPr/>
      <dgm:t>
        <a:bodyPr/>
        <a:lstStyle/>
        <a:p>
          <a:pPr latinLnBrk="1"/>
          <a:endParaRPr lang="ko-KR" altLang="en-US"/>
        </a:p>
      </dgm:t>
    </dgm:pt>
    <dgm:pt modelId="{DA607618-30B8-4DF8-BBD8-157683C64853}">
      <dgm:prSet/>
      <dgm:spPr/>
      <dgm:t>
        <a:bodyPr/>
        <a:lstStyle/>
        <a:p>
          <a:r>
            <a:rPr lang="en-US" altLang="ko-KR" dirty="0"/>
            <a:t>Data that must be sent with the highest priority and also guaranteed to be delivered. Example: Player location information. The value of information decreases rapidly as time passes, so it must be transmitted as quickly as possible.</a:t>
          </a:r>
          <a:endParaRPr lang="en-US" dirty="0"/>
        </a:p>
      </dgm:t>
    </dgm:pt>
    <dgm:pt modelId="{434C2537-4DE9-439D-BA64-B922B90A401E}" type="parTrans" cxnId="{84BD3523-712B-4F76-AFE2-BEC96D4C5584}">
      <dgm:prSet/>
      <dgm:spPr/>
      <dgm:t>
        <a:bodyPr/>
        <a:lstStyle/>
        <a:p>
          <a:pPr latinLnBrk="1"/>
          <a:endParaRPr lang="ko-KR" altLang="en-US"/>
        </a:p>
      </dgm:t>
    </dgm:pt>
    <dgm:pt modelId="{A3C1D852-D76D-4F1E-8934-3B5310A6E46F}" type="sibTrans" cxnId="{84BD3523-712B-4F76-AFE2-BEC96D4C5584}">
      <dgm:prSet/>
      <dgm:spPr/>
      <dgm:t>
        <a:bodyPr/>
        <a:lstStyle/>
        <a:p>
          <a:pPr latinLnBrk="1"/>
          <a:endParaRPr lang="ko-KR" altLang="en-US"/>
        </a:p>
      </dgm:t>
    </dgm:pt>
    <dgm:pt modelId="{2247227B-4226-4885-9CD4-BAE781A17F8B}" type="pres">
      <dgm:prSet presAssocID="{727EB53D-FBC9-4566-9335-539A037A8B2E}" presName="linear" presStyleCnt="0">
        <dgm:presLayoutVars>
          <dgm:animLvl val="lvl"/>
          <dgm:resizeHandles val="exact"/>
        </dgm:presLayoutVars>
      </dgm:prSet>
      <dgm:spPr/>
    </dgm:pt>
    <dgm:pt modelId="{3FE7590A-C6C9-4DA9-91E4-549262BBA8AF}" type="pres">
      <dgm:prSet presAssocID="{240929D4-3D4E-40B5-8B60-7B0C27773D5F}" presName="parentText" presStyleLbl="node1" presStyleIdx="0" presStyleCnt="4">
        <dgm:presLayoutVars>
          <dgm:chMax val="0"/>
          <dgm:bulletEnabled val="1"/>
        </dgm:presLayoutVars>
      </dgm:prSet>
      <dgm:spPr/>
    </dgm:pt>
    <dgm:pt modelId="{3C1D525D-6A5A-4F0C-BFD6-44D480C2AFF4}" type="pres">
      <dgm:prSet presAssocID="{240929D4-3D4E-40B5-8B60-7B0C27773D5F}" presName="childText" presStyleLbl="revTx" presStyleIdx="0" presStyleCnt="4">
        <dgm:presLayoutVars>
          <dgm:bulletEnabled val="1"/>
        </dgm:presLayoutVars>
      </dgm:prSet>
      <dgm:spPr/>
    </dgm:pt>
    <dgm:pt modelId="{752931FF-F8FA-4A85-8B87-59387D11F88A}" type="pres">
      <dgm:prSet presAssocID="{474DC390-5950-46CA-BF5C-2D3A4277883E}" presName="parentText" presStyleLbl="node1" presStyleIdx="1" presStyleCnt="4">
        <dgm:presLayoutVars>
          <dgm:chMax val="0"/>
          <dgm:bulletEnabled val="1"/>
        </dgm:presLayoutVars>
      </dgm:prSet>
      <dgm:spPr/>
    </dgm:pt>
    <dgm:pt modelId="{6B6EB7C6-8DA7-4D4B-BBDD-9050B0C58173}" type="pres">
      <dgm:prSet presAssocID="{474DC390-5950-46CA-BF5C-2D3A4277883E}" presName="childText" presStyleLbl="revTx" presStyleIdx="1" presStyleCnt="4">
        <dgm:presLayoutVars>
          <dgm:bulletEnabled val="1"/>
        </dgm:presLayoutVars>
      </dgm:prSet>
      <dgm:spPr/>
    </dgm:pt>
    <dgm:pt modelId="{45AB3E16-70E0-40C1-9DEB-563409B0B958}" type="pres">
      <dgm:prSet presAssocID="{9938ED29-36E8-4C99-A68C-1963EDB704CE}" presName="parentText" presStyleLbl="node1" presStyleIdx="2" presStyleCnt="4">
        <dgm:presLayoutVars>
          <dgm:chMax val="0"/>
          <dgm:bulletEnabled val="1"/>
        </dgm:presLayoutVars>
      </dgm:prSet>
      <dgm:spPr/>
    </dgm:pt>
    <dgm:pt modelId="{06FBBA73-FEE4-4D12-B70C-EFFFA82F6A19}" type="pres">
      <dgm:prSet presAssocID="{9938ED29-36E8-4C99-A68C-1963EDB704CE}" presName="childText" presStyleLbl="revTx" presStyleIdx="2" presStyleCnt="4">
        <dgm:presLayoutVars>
          <dgm:bulletEnabled val="1"/>
        </dgm:presLayoutVars>
      </dgm:prSet>
      <dgm:spPr/>
    </dgm:pt>
    <dgm:pt modelId="{8A5CCA5C-8D22-4D6C-AB40-1DFEF5FC5641}" type="pres">
      <dgm:prSet presAssocID="{FF279079-08DB-4A38-AF20-951ECDAFA3A8}" presName="parentText" presStyleLbl="node1" presStyleIdx="3" presStyleCnt="4">
        <dgm:presLayoutVars>
          <dgm:chMax val="0"/>
          <dgm:bulletEnabled val="1"/>
        </dgm:presLayoutVars>
      </dgm:prSet>
      <dgm:spPr/>
    </dgm:pt>
    <dgm:pt modelId="{850FB1AF-F28C-4B01-BEFC-8CD18FA42494}" type="pres">
      <dgm:prSet presAssocID="{FF279079-08DB-4A38-AF20-951ECDAFA3A8}" presName="childText" presStyleLbl="revTx" presStyleIdx="3" presStyleCnt="4">
        <dgm:presLayoutVars>
          <dgm:bulletEnabled val="1"/>
        </dgm:presLayoutVars>
      </dgm:prSet>
      <dgm:spPr/>
    </dgm:pt>
  </dgm:ptLst>
  <dgm:cxnLst>
    <dgm:cxn modelId="{C5D23013-B11D-4F11-B5E2-80C4173A6D6B}" srcId="{727EB53D-FBC9-4566-9335-539A037A8B2E}" destId="{474DC390-5950-46CA-BF5C-2D3A4277883E}" srcOrd="1" destOrd="0" parTransId="{B6F6D37A-9C26-43AD-8CFC-D7228A54DA9B}" sibTransId="{F2033531-61B6-4F2A-B697-7D9B4CAAEDB1}"/>
    <dgm:cxn modelId="{9F5D6015-C7AC-426A-B19B-D2A8038A6C47}" srcId="{727EB53D-FBC9-4566-9335-539A037A8B2E}" destId="{FF279079-08DB-4A38-AF20-951ECDAFA3A8}" srcOrd="3" destOrd="0" parTransId="{7D38651A-2A0E-424B-BA38-D063995A1F1F}" sibTransId="{376615FC-B11E-47F1-8393-87ED2FBD5309}"/>
    <dgm:cxn modelId="{51C2D81C-5532-461A-A191-A4312CD45C22}" srcId="{474DC390-5950-46CA-BF5C-2D3A4277883E}" destId="{EF9A7512-8CA5-49D7-9ECA-7D26CC44F9E4}" srcOrd="0" destOrd="0" parTransId="{E5B4A3A7-90AD-44AF-A715-54064C6019D0}" sibTransId="{F5D029CC-6180-4664-AC80-324B80666CF3}"/>
    <dgm:cxn modelId="{FB2C0521-2B69-4A8F-AE31-A75A8E800273}" type="presOf" srcId="{9938ED29-36E8-4C99-A68C-1963EDB704CE}" destId="{45AB3E16-70E0-40C1-9DEB-563409B0B958}" srcOrd="0" destOrd="0" presId="urn:microsoft.com/office/officeart/2005/8/layout/vList2"/>
    <dgm:cxn modelId="{84BD3523-712B-4F76-AFE2-BEC96D4C5584}" srcId="{FF279079-08DB-4A38-AF20-951ECDAFA3A8}" destId="{DA607618-30B8-4DF8-BBD8-157683C64853}" srcOrd="0" destOrd="0" parTransId="{434C2537-4DE9-439D-BA64-B922B90A401E}" sibTransId="{A3C1D852-D76D-4F1E-8934-3B5310A6E46F}"/>
    <dgm:cxn modelId="{094B405D-C4ED-4AF8-AE5C-A031680E0234}" type="presOf" srcId="{727EB53D-FBC9-4566-9335-539A037A8B2E}" destId="{2247227B-4226-4885-9CD4-BAE781A17F8B}" srcOrd="0" destOrd="0" presId="urn:microsoft.com/office/officeart/2005/8/layout/vList2"/>
    <dgm:cxn modelId="{91E86A5F-CE73-454C-A19B-2930CB68C80B}" srcId="{727EB53D-FBC9-4566-9335-539A037A8B2E}" destId="{240929D4-3D4E-40B5-8B60-7B0C27773D5F}" srcOrd="0" destOrd="0" parTransId="{CFBFA3EE-F298-40ED-AB2E-B0FFF8D0812C}" sibTransId="{DF8291C8-A742-4C0A-AA0B-A9C5AEBC03D5}"/>
    <dgm:cxn modelId="{210C8876-7682-4D8E-A3DE-85ED0E69309F}" srcId="{9938ED29-36E8-4C99-A68C-1963EDB704CE}" destId="{399E6DB4-B519-4E6A-B9D7-344528BC884E}" srcOrd="0" destOrd="0" parTransId="{16893B40-EA01-442F-A4EC-CB7A6EF5C0DC}" sibTransId="{91B939E8-F240-4A7A-830F-339C09E4A2EF}"/>
    <dgm:cxn modelId="{D75A1E99-4CBC-4A8B-B54E-389857533463}" type="presOf" srcId="{FF279079-08DB-4A38-AF20-951ECDAFA3A8}" destId="{8A5CCA5C-8D22-4D6C-AB40-1DFEF5FC5641}" srcOrd="0" destOrd="0" presId="urn:microsoft.com/office/officeart/2005/8/layout/vList2"/>
    <dgm:cxn modelId="{E8C6FDB9-023A-4F91-8BE2-262A87856BC4}" type="presOf" srcId="{474DC390-5950-46CA-BF5C-2D3A4277883E}" destId="{752931FF-F8FA-4A85-8B87-59387D11F88A}" srcOrd="0" destOrd="0" presId="urn:microsoft.com/office/officeart/2005/8/layout/vList2"/>
    <dgm:cxn modelId="{40AFE3DC-A052-42A7-9B24-7D08687C40E1}" srcId="{240929D4-3D4E-40B5-8B60-7B0C27773D5F}" destId="{3B6628E6-B13A-4B78-ACD9-C851BDA15FBD}" srcOrd="0" destOrd="0" parTransId="{9D439EC2-15F1-4AB8-ADB4-36DCE9151DF8}" sibTransId="{E78FF24B-4BE3-4701-8CA0-5AC77EC08D3B}"/>
    <dgm:cxn modelId="{9E8EBADD-0BBE-4D0C-A400-EE38135D7C2C}" type="presOf" srcId="{240929D4-3D4E-40B5-8B60-7B0C27773D5F}" destId="{3FE7590A-C6C9-4DA9-91E4-549262BBA8AF}" srcOrd="0" destOrd="0" presId="urn:microsoft.com/office/officeart/2005/8/layout/vList2"/>
    <dgm:cxn modelId="{BFD096EE-60D1-47D3-9BDF-38A656707293}" type="presOf" srcId="{EF9A7512-8CA5-49D7-9ECA-7D26CC44F9E4}" destId="{6B6EB7C6-8DA7-4D4B-BBDD-9050B0C58173}" srcOrd="0" destOrd="0" presId="urn:microsoft.com/office/officeart/2005/8/layout/vList2"/>
    <dgm:cxn modelId="{528F95F0-A92C-453E-9C8B-AD6959CD401B}" type="presOf" srcId="{DA607618-30B8-4DF8-BBD8-157683C64853}" destId="{850FB1AF-F28C-4B01-BEFC-8CD18FA42494}" srcOrd="0" destOrd="0" presId="urn:microsoft.com/office/officeart/2005/8/layout/vList2"/>
    <dgm:cxn modelId="{1EA6B8F6-9354-414F-A30E-6F56A43574C7}" type="presOf" srcId="{399E6DB4-B519-4E6A-B9D7-344528BC884E}" destId="{06FBBA73-FEE4-4D12-B70C-EFFFA82F6A19}" srcOrd="0" destOrd="0" presId="urn:microsoft.com/office/officeart/2005/8/layout/vList2"/>
    <dgm:cxn modelId="{5448DBF6-0E0D-4F87-9053-667DC93D019A}" type="presOf" srcId="{3B6628E6-B13A-4B78-ACD9-C851BDA15FBD}" destId="{3C1D525D-6A5A-4F0C-BFD6-44D480C2AFF4}" srcOrd="0" destOrd="0" presId="urn:microsoft.com/office/officeart/2005/8/layout/vList2"/>
    <dgm:cxn modelId="{9F94CEFB-1426-4E9F-87E8-0CEE8B229494}" srcId="{727EB53D-FBC9-4566-9335-539A037A8B2E}" destId="{9938ED29-36E8-4C99-A68C-1963EDB704CE}" srcOrd="2" destOrd="0" parTransId="{80D64779-4FDC-41F1-8CE2-9377AA5B459A}" sibTransId="{F1CC97B9-A699-4A97-90E7-99C45BF8A214}"/>
    <dgm:cxn modelId="{C7ECD9F0-6460-490D-81AA-114D059553A5}" type="presParOf" srcId="{2247227B-4226-4885-9CD4-BAE781A17F8B}" destId="{3FE7590A-C6C9-4DA9-91E4-549262BBA8AF}" srcOrd="0" destOrd="0" presId="urn:microsoft.com/office/officeart/2005/8/layout/vList2"/>
    <dgm:cxn modelId="{7DFFF427-E660-4018-81DE-4A21A412B3DC}" type="presParOf" srcId="{2247227B-4226-4885-9CD4-BAE781A17F8B}" destId="{3C1D525D-6A5A-4F0C-BFD6-44D480C2AFF4}" srcOrd="1" destOrd="0" presId="urn:microsoft.com/office/officeart/2005/8/layout/vList2"/>
    <dgm:cxn modelId="{0BF889BD-66F0-400A-B3B6-854DDA1223B6}" type="presParOf" srcId="{2247227B-4226-4885-9CD4-BAE781A17F8B}" destId="{752931FF-F8FA-4A85-8B87-59387D11F88A}" srcOrd="2" destOrd="0" presId="urn:microsoft.com/office/officeart/2005/8/layout/vList2"/>
    <dgm:cxn modelId="{494D8436-8008-4A12-9D33-F1559F56ECA7}" type="presParOf" srcId="{2247227B-4226-4885-9CD4-BAE781A17F8B}" destId="{6B6EB7C6-8DA7-4D4B-BBDD-9050B0C58173}" srcOrd="3" destOrd="0" presId="urn:microsoft.com/office/officeart/2005/8/layout/vList2"/>
    <dgm:cxn modelId="{A61D3BFA-73C3-436F-99F8-1C938AE29829}" type="presParOf" srcId="{2247227B-4226-4885-9CD4-BAE781A17F8B}" destId="{45AB3E16-70E0-40C1-9DEB-563409B0B958}" srcOrd="4" destOrd="0" presId="urn:microsoft.com/office/officeart/2005/8/layout/vList2"/>
    <dgm:cxn modelId="{47787BFC-9768-41E6-B2BA-A888825F3588}" type="presParOf" srcId="{2247227B-4226-4885-9CD4-BAE781A17F8B}" destId="{06FBBA73-FEE4-4D12-B70C-EFFFA82F6A19}" srcOrd="5" destOrd="0" presId="urn:microsoft.com/office/officeart/2005/8/layout/vList2"/>
    <dgm:cxn modelId="{C10351E9-4E2F-4ADB-97C4-0D7DFD0C7EE4}" type="presParOf" srcId="{2247227B-4226-4885-9CD4-BAE781A17F8B}" destId="{8A5CCA5C-8D22-4D6C-AB40-1DFEF5FC5641}" srcOrd="6" destOrd="0" presId="urn:microsoft.com/office/officeart/2005/8/layout/vList2"/>
    <dgm:cxn modelId="{5D477937-8052-433F-82E9-997C5578FB0E}" type="presParOf" srcId="{2247227B-4226-4885-9CD4-BAE781A17F8B}" destId="{850FB1AF-F28C-4B01-BEFC-8CD18FA42494}"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A4E91-DB84-458E-B4C4-3742ED9BE9C3}">
      <dsp:nvSpPr>
        <dsp:cNvPr id="0" name=""/>
        <dsp:cNvSpPr/>
      </dsp:nvSpPr>
      <dsp:spPr>
        <a:xfrm>
          <a:off x="0" y="41673"/>
          <a:ext cx="5811128" cy="65110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ko-KR" sz="2100" kern="1200" dirty="0"/>
            <a:t>Online games</a:t>
          </a:r>
          <a:endParaRPr lang="ko-KR" altLang="en-US" sz="2100" kern="1200" dirty="0"/>
        </a:p>
      </dsp:txBody>
      <dsp:txXfrm>
        <a:off x="31784" y="73457"/>
        <a:ext cx="5747560" cy="587537"/>
      </dsp:txXfrm>
    </dsp:sp>
    <dsp:sp modelId="{D0ECCF7A-16B1-4F89-8326-AAA5BD5AD1F1}">
      <dsp:nvSpPr>
        <dsp:cNvPr id="0" name=""/>
        <dsp:cNvSpPr/>
      </dsp:nvSpPr>
      <dsp:spPr>
        <a:xfrm>
          <a:off x="0" y="692778"/>
          <a:ext cx="5811128" cy="391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503"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ko-KR" sz="1600" kern="1200" dirty="0"/>
            <a:t>Games played by connecting geographically distant computers through a large communication network</a:t>
          </a:r>
          <a:endParaRPr lang="ko-KR" altLang="en-US" sz="1600" kern="1200" dirty="0"/>
        </a:p>
        <a:p>
          <a:pPr marL="171450" lvl="1" indent="-171450" algn="l" defTabSz="711200" rtl="0">
            <a:lnSpc>
              <a:spcPct val="90000"/>
            </a:lnSpc>
            <a:spcBef>
              <a:spcPct val="0"/>
            </a:spcBef>
            <a:spcAft>
              <a:spcPct val="20000"/>
            </a:spcAft>
            <a:buChar char="•"/>
          </a:pPr>
          <a:r>
            <a:rPr lang="en-US" sz="1600" kern="1200" dirty="0"/>
            <a:t>All types of communication networks including the Internet </a:t>
          </a:r>
          <a:r>
            <a:rPr lang="ko-KR" sz="1600" kern="1200" dirty="0"/>
            <a:t>(</a:t>
          </a:r>
          <a:r>
            <a:rPr lang="en-US" sz="1600" kern="1200" dirty="0"/>
            <a:t>ex. Telephone </a:t>
          </a:r>
          <a:r>
            <a:rPr lang="en-US" sz="1600" kern="1200" dirty="0">
              <a:latin typeface="맑은 고딕" panose="02110004020202020204"/>
            </a:rPr>
            <a:t> switch network</a:t>
          </a:r>
          <a:r>
            <a:rPr lang="ko-KR" sz="1600" kern="1200" dirty="0"/>
            <a:t>)</a:t>
          </a:r>
          <a:endParaRPr lang="en-US" sz="1600" kern="1200" dirty="0">
            <a:latin typeface="맑은 고딕" panose="02110004020202020204"/>
          </a:endParaRPr>
        </a:p>
        <a:p>
          <a:pPr marL="171450" lvl="1" indent="-171450" algn="l" defTabSz="711200" rtl="0" latinLnBrk="1">
            <a:lnSpc>
              <a:spcPct val="90000"/>
            </a:lnSpc>
            <a:spcBef>
              <a:spcPct val="0"/>
            </a:spcBef>
            <a:spcAft>
              <a:spcPct val="20000"/>
            </a:spcAft>
            <a:buChar char="•"/>
          </a:pPr>
          <a:r>
            <a:rPr lang="en-US" sz="1600" kern="1200" dirty="0"/>
            <a:t>Based on the explosive popularization of the Internet in the </a:t>
          </a:r>
          <a:r>
            <a:rPr lang="en-US" altLang="ko-KR" sz="1600" kern="1200" dirty="0">
              <a:latin typeface="맑은 고딕" panose="02110004020202020204"/>
            </a:rPr>
            <a:t>90s</a:t>
          </a:r>
          <a:endParaRPr lang="ko-KR" altLang="en-US" sz="1600" kern="1200" dirty="0"/>
        </a:p>
        <a:p>
          <a:pPr marL="171450" lvl="1" indent="-171450" algn="l" defTabSz="711200">
            <a:lnSpc>
              <a:spcPct val="90000"/>
            </a:lnSpc>
            <a:spcBef>
              <a:spcPct val="0"/>
            </a:spcBef>
            <a:spcAft>
              <a:spcPct val="20000"/>
            </a:spcAft>
            <a:buChar char="•"/>
          </a:pPr>
          <a:r>
            <a:rPr lang="ko-KR" altLang="en-US" sz="1600" kern="1200" dirty="0" err="1">
              <a:latin typeface="맑은 고딕" panose="02110004020202020204"/>
            </a:rPr>
            <a:t>Examples</a:t>
          </a:r>
          <a:r>
            <a:rPr lang="ko-KR" altLang="en-US" sz="1600" kern="1200" dirty="0">
              <a:latin typeface="맑은 고딕" panose="02110004020202020204"/>
            </a:rPr>
            <a:t>:</a:t>
          </a:r>
          <a:endParaRPr lang="en-US" sz="1600" kern="1200" dirty="0"/>
        </a:p>
        <a:p>
          <a:pPr marL="342900" lvl="2" indent="-171450" algn="l" defTabSz="711200" rtl="0">
            <a:lnSpc>
              <a:spcPct val="90000"/>
            </a:lnSpc>
            <a:spcBef>
              <a:spcPct val="0"/>
            </a:spcBef>
            <a:spcAft>
              <a:spcPct val="20000"/>
            </a:spcAft>
            <a:buChar char="•"/>
          </a:pPr>
          <a:r>
            <a:rPr lang="ko-KR" altLang="en-US" sz="1600" kern="1200" dirty="0">
              <a:latin typeface="맑은 고딕" panose="02110004020202020204"/>
            </a:rPr>
            <a:t>Quake </a:t>
          </a:r>
          <a:r>
            <a:rPr lang="ko-KR" sz="1600" kern="1200" dirty="0"/>
            <a:t>(1996, ID Software) </a:t>
          </a:r>
          <a:r>
            <a:rPr lang="en-US" sz="1600" kern="1200" dirty="0">
              <a:hlinkClick xmlns:r="http://schemas.openxmlformats.org/officeDocument/2006/relationships" r:id="rId1"/>
            </a:rPr>
            <a:t>https://www.youtube.com/watch?v=MkED3x0TjYU</a:t>
          </a:r>
          <a:endParaRPr lang="en-US" sz="1600" kern="1200" dirty="0"/>
        </a:p>
        <a:p>
          <a:pPr marL="342900" lvl="2" indent="-171450" algn="l" defTabSz="711200" rtl="0">
            <a:lnSpc>
              <a:spcPct val="90000"/>
            </a:lnSpc>
            <a:spcBef>
              <a:spcPct val="0"/>
            </a:spcBef>
            <a:spcAft>
              <a:spcPct val="20000"/>
            </a:spcAft>
            <a:buChar char="•"/>
          </a:pPr>
          <a:r>
            <a:rPr lang="en-US" altLang="ko-KR" sz="1600" kern="1200" dirty="0">
              <a:latin typeface="맑은 고딕" panose="02110004020202020204"/>
            </a:rPr>
            <a:t>Unreal </a:t>
          </a:r>
          <a:r>
            <a:rPr lang="ko-KR" sz="1600" kern="1200" dirty="0"/>
            <a:t>(1998, Epic Games) </a:t>
          </a:r>
          <a:r>
            <a:rPr lang="en-US" sz="1600" kern="1200" dirty="0">
              <a:hlinkClick xmlns:r="http://schemas.openxmlformats.org/officeDocument/2006/relationships" r:id="rId2"/>
            </a:rPr>
            <a:t>https://www.youtube.com/watch?v=yEVNbYhHZT0</a:t>
          </a:r>
          <a:endParaRPr lang="en-US" sz="1600" kern="1200" dirty="0"/>
        </a:p>
      </dsp:txBody>
      <dsp:txXfrm>
        <a:off x="0" y="692778"/>
        <a:ext cx="5811128" cy="3912299"/>
      </dsp:txXfrm>
    </dsp:sp>
    <dsp:sp modelId="{D4A4A0ED-E5AC-446F-8A18-9DA3CF38CF7E}">
      <dsp:nvSpPr>
        <dsp:cNvPr id="0" name=""/>
        <dsp:cNvSpPr/>
      </dsp:nvSpPr>
      <dsp:spPr>
        <a:xfrm>
          <a:off x="0" y="4605078"/>
          <a:ext cx="5811128" cy="651105"/>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ko-KR" sz="2100" kern="1200" dirty="0"/>
            <a:t>Differences from LAN-based games</a:t>
          </a:r>
          <a:endParaRPr lang="ko-KR" altLang="en-US" sz="2100" kern="1200" dirty="0"/>
        </a:p>
      </dsp:txBody>
      <dsp:txXfrm>
        <a:off x="31784" y="4636862"/>
        <a:ext cx="5747560" cy="587537"/>
      </dsp:txXfrm>
    </dsp:sp>
    <dsp:sp modelId="{4A6558AC-49B1-4911-A161-2EE8B462E0C5}">
      <dsp:nvSpPr>
        <dsp:cNvPr id="0" name=""/>
        <dsp:cNvSpPr/>
      </dsp:nvSpPr>
      <dsp:spPr>
        <a:xfrm>
          <a:off x="0" y="5256183"/>
          <a:ext cx="5811128"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503"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ko-KR" sz="1600" kern="1200" dirty="0"/>
            <a:t>Latency: Time delay that occurs when transmitting data</a:t>
          </a:r>
          <a:endParaRPr lang="ko-KR" altLang="en-US" sz="1600" kern="1200" dirty="0"/>
        </a:p>
      </dsp:txBody>
      <dsp:txXfrm>
        <a:off x="0" y="5256183"/>
        <a:ext cx="5811128" cy="3803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7590A-C6C9-4DA9-91E4-549262BBA8AF}">
      <dsp:nvSpPr>
        <dsp:cNvPr id="0" name=""/>
        <dsp:cNvSpPr/>
      </dsp:nvSpPr>
      <dsp:spPr>
        <a:xfrm>
          <a:off x="0" y="265190"/>
          <a:ext cx="6666833" cy="52708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altLang="ko-KR" sz="1700" kern="1200" dirty="0"/>
            <a:t>Non-guaranteed data</a:t>
          </a:r>
          <a:endParaRPr lang="en-US" sz="1700" kern="1200" dirty="0"/>
        </a:p>
      </dsp:txBody>
      <dsp:txXfrm>
        <a:off x="25730" y="290920"/>
        <a:ext cx="6615373" cy="475625"/>
      </dsp:txXfrm>
    </dsp:sp>
    <dsp:sp modelId="{3C1D525D-6A5A-4F0C-BFD6-44D480C2AFF4}">
      <dsp:nvSpPr>
        <dsp:cNvPr id="0" name=""/>
        <dsp:cNvSpPr/>
      </dsp:nvSpPr>
      <dsp:spPr>
        <a:xfrm>
          <a:off x="0" y="792275"/>
          <a:ext cx="6666833" cy="580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altLang="ko-KR" sz="1300" kern="1200" dirty="0"/>
            <a:t>Refers to data that is not very important to the game. When bandwidth is exhausted, this type of data is skipped first.</a:t>
          </a:r>
          <a:endParaRPr lang="en-US" sz="1300" kern="1200" dirty="0"/>
        </a:p>
      </dsp:txBody>
      <dsp:txXfrm>
        <a:off x="0" y="792275"/>
        <a:ext cx="6666833" cy="580635"/>
      </dsp:txXfrm>
    </dsp:sp>
    <dsp:sp modelId="{752931FF-F8FA-4A85-8B87-59387D11F88A}">
      <dsp:nvSpPr>
        <dsp:cNvPr id="0" name=""/>
        <dsp:cNvSpPr/>
      </dsp:nvSpPr>
      <dsp:spPr>
        <a:xfrm>
          <a:off x="0" y="1372910"/>
          <a:ext cx="6666833" cy="527085"/>
        </a:xfrm>
        <a:prstGeom prst="roundRect">
          <a:avLst/>
        </a:prstGeom>
        <a:gradFill rotWithShape="0">
          <a:gsLst>
            <a:gs pos="0">
              <a:schemeClr val="accent2">
                <a:hueOff val="2147871"/>
                <a:satOff val="-6164"/>
                <a:lumOff val="-9870"/>
                <a:alphaOff val="0"/>
                <a:satMod val="103000"/>
                <a:lumMod val="102000"/>
                <a:tint val="94000"/>
              </a:schemeClr>
            </a:gs>
            <a:gs pos="50000">
              <a:schemeClr val="accent2">
                <a:hueOff val="2147871"/>
                <a:satOff val="-6164"/>
                <a:lumOff val="-9870"/>
                <a:alphaOff val="0"/>
                <a:satMod val="110000"/>
                <a:lumMod val="100000"/>
                <a:shade val="100000"/>
              </a:schemeClr>
            </a:gs>
            <a:gs pos="100000">
              <a:schemeClr val="accent2">
                <a:hueOff val="2147871"/>
                <a:satOff val="-6164"/>
                <a:lumOff val="-98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altLang="ko-KR" sz="1700" kern="1200" dirty="0"/>
            <a:t>Guaranteed data</a:t>
          </a:r>
          <a:endParaRPr lang="en-US" sz="1700" kern="1200" dirty="0"/>
        </a:p>
      </dsp:txBody>
      <dsp:txXfrm>
        <a:off x="25730" y="1398640"/>
        <a:ext cx="6615373" cy="475625"/>
      </dsp:txXfrm>
    </dsp:sp>
    <dsp:sp modelId="{6B6EB7C6-8DA7-4D4B-BBDD-9050B0C58173}">
      <dsp:nvSpPr>
        <dsp:cNvPr id="0" name=""/>
        <dsp:cNvSpPr/>
      </dsp:nvSpPr>
      <dsp:spPr>
        <a:xfrm>
          <a:off x="0" y="1899995"/>
          <a:ext cx="6666833" cy="580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altLang="ko-KR" sz="1300" kern="1200" dirty="0"/>
            <a:t>Reception must be guaranteed, and it is also guaranteed to arrive in the order it was sent. Very important data for the game. Example: Player bullet firing event</a:t>
          </a:r>
          <a:endParaRPr lang="en-US" sz="1300" kern="1200" dirty="0"/>
        </a:p>
      </dsp:txBody>
      <dsp:txXfrm>
        <a:off x="0" y="1899995"/>
        <a:ext cx="6666833" cy="580635"/>
      </dsp:txXfrm>
    </dsp:sp>
    <dsp:sp modelId="{45AB3E16-70E0-40C1-9DEB-563409B0B958}">
      <dsp:nvSpPr>
        <dsp:cNvPr id="0" name=""/>
        <dsp:cNvSpPr/>
      </dsp:nvSpPr>
      <dsp:spPr>
        <a:xfrm>
          <a:off x="0" y="2480630"/>
          <a:ext cx="6666833" cy="527085"/>
        </a:xfrm>
        <a:prstGeom prst="roundRect">
          <a:avLst/>
        </a:prstGeom>
        <a:gradFill rotWithShape="0">
          <a:gsLst>
            <a:gs pos="0">
              <a:schemeClr val="accent2">
                <a:hueOff val="4295743"/>
                <a:satOff val="-12329"/>
                <a:lumOff val="-19739"/>
                <a:alphaOff val="0"/>
                <a:satMod val="103000"/>
                <a:lumMod val="102000"/>
                <a:tint val="94000"/>
              </a:schemeClr>
            </a:gs>
            <a:gs pos="50000">
              <a:schemeClr val="accent2">
                <a:hueOff val="4295743"/>
                <a:satOff val="-12329"/>
                <a:lumOff val="-19739"/>
                <a:alphaOff val="0"/>
                <a:satMod val="110000"/>
                <a:lumMod val="100000"/>
                <a:shade val="100000"/>
              </a:schemeClr>
            </a:gs>
            <a:gs pos="100000">
              <a:schemeClr val="accent2">
                <a:hueOff val="4295743"/>
                <a:satOff val="-12329"/>
                <a:lumOff val="-197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altLang="ko-KR" sz="1700" kern="1200" dirty="0"/>
            <a:t>Most recent state</a:t>
          </a:r>
          <a:endParaRPr lang="en-US" sz="1700" kern="1200" dirty="0"/>
        </a:p>
      </dsp:txBody>
      <dsp:txXfrm>
        <a:off x="25730" y="2506360"/>
        <a:ext cx="6615373" cy="475625"/>
      </dsp:txXfrm>
    </dsp:sp>
    <dsp:sp modelId="{06FBBA73-FEE4-4D12-B70C-EFFFA82F6A19}">
      <dsp:nvSpPr>
        <dsp:cNvPr id="0" name=""/>
        <dsp:cNvSpPr/>
      </dsp:nvSpPr>
      <dsp:spPr>
        <a:xfrm>
          <a:off x="0" y="3007714"/>
          <a:ext cx="6666833" cy="826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altLang="ko-KR" sz="1300" kern="1200" dirty="0"/>
            <a:t>Data that is meaningless to transmit if it is not up to date. Example: A specific player's health value. If you know their current HP, you don't necessarily need to know what their HP was 5 seconds ago.</a:t>
          </a:r>
          <a:endParaRPr lang="en-US" sz="1300" kern="1200" dirty="0"/>
        </a:p>
      </dsp:txBody>
      <dsp:txXfrm>
        <a:off x="0" y="3007714"/>
        <a:ext cx="6666833" cy="826965"/>
      </dsp:txXfrm>
    </dsp:sp>
    <dsp:sp modelId="{8A5CCA5C-8D22-4D6C-AB40-1DFEF5FC5641}">
      <dsp:nvSpPr>
        <dsp:cNvPr id="0" name=""/>
        <dsp:cNvSpPr/>
      </dsp:nvSpPr>
      <dsp:spPr>
        <a:xfrm>
          <a:off x="0" y="3834680"/>
          <a:ext cx="6666833" cy="527085"/>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altLang="ko-KR" sz="1700" kern="1200" dirty="0"/>
            <a:t>Guaranteed quickest</a:t>
          </a:r>
          <a:endParaRPr lang="en-US" sz="1700" kern="1200" dirty="0"/>
        </a:p>
      </dsp:txBody>
      <dsp:txXfrm>
        <a:off x="25730" y="3860410"/>
        <a:ext cx="6615373" cy="475625"/>
      </dsp:txXfrm>
    </dsp:sp>
    <dsp:sp modelId="{850FB1AF-F28C-4B01-BEFC-8CD18FA42494}">
      <dsp:nvSpPr>
        <dsp:cNvPr id="0" name=""/>
        <dsp:cNvSpPr/>
      </dsp:nvSpPr>
      <dsp:spPr>
        <a:xfrm>
          <a:off x="0" y="4361765"/>
          <a:ext cx="6666833" cy="826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altLang="ko-KR" sz="1300" kern="1200" dirty="0"/>
            <a:t>Data that must be sent with the highest priority and also guaranteed to be delivered. Example: Player location information. The value of information decreases rapidly as time passes, so it must be transmitted as quickly as possible.</a:t>
          </a:r>
          <a:endParaRPr lang="en-US" sz="1300" kern="1200" dirty="0"/>
        </a:p>
      </dsp:txBody>
      <dsp:txXfrm>
        <a:off x="0" y="4361765"/>
        <a:ext cx="6666833" cy="82696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B9A4D8-5409-4918-91B0-ADF86455BDDD}" type="datetimeFigureOut">
              <a:rPr lang="ko-KR" altLang="en-US" smtClean="0"/>
              <a:t>2024-09-09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DE099-DC91-443D-BF76-4DA8DECB8470}" type="slidenum">
              <a:rPr lang="ko-KR" altLang="en-US" smtClean="0"/>
              <a:t>‹#›</a:t>
            </a:fld>
            <a:endParaRPr lang="ko-KR" altLang="en-US"/>
          </a:p>
        </p:txBody>
      </p:sp>
    </p:spTree>
    <p:extLst>
      <p:ext uri="{BB962C8B-B14F-4D97-AF65-F5344CB8AC3E}">
        <p14:creationId xmlns:p14="http://schemas.microsoft.com/office/powerpoint/2010/main" val="29474983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MoHdOSuyovY"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yEVNbYhHZT0"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Week01</a:t>
            </a:r>
            <a:r>
              <a:rPr lang="en-US" altLang="ko-KR" dirty="0"/>
              <a:t>, </a:t>
            </a:r>
            <a:r>
              <a:rPr lang="en-US" altLang="ko-KR"/>
              <a:t>1</a:t>
            </a:r>
            <a:r>
              <a:rPr lang="en-US" altLang="ko-KR" baseline="30000"/>
              <a:t>st</a:t>
            </a:r>
            <a:r>
              <a:rPr lang="en-US" altLang="ko-KR"/>
              <a:t> class</a:t>
            </a:r>
            <a:endParaRPr lang="ko-KR" altLang="en-US" dirty="0"/>
          </a:p>
        </p:txBody>
      </p:sp>
      <p:sp>
        <p:nvSpPr>
          <p:cNvPr id="4" name="슬라이드 번호 개체 틀 3"/>
          <p:cNvSpPr>
            <a:spLocks noGrp="1"/>
          </p:cNvSpPr>
          <p:nvPr>
            <p:ph type="sldNum" sz="quarter" idx="5"/>
          </p:nvPr>
        </p:nvSpPr>
        <p:spPr/>
        <p:txBody>
          <a:bodyPr/>
          <a:lstStyle/>
          <a:p>
            <a:fld id="{0D0DE099-DC91-443D-BF76-4DA8DECB8470}" type="slidenum">
              <a:rPr lang="ko-KR" altLang="en-US" smtClean="0"/>
              <a:t>1</a:t>
            </a:fld>
            <a:endParaRPr lang="ko-KR" altLang="en-US"/>
          </a:p>
        </p:txBody>
      </p:sp>
    </p:spTree>
    <p:extLst>
      <p:ext uri="{BB962C8B-B14F-4D97-AF65-F5344CB8AC3E}">
        <p14:creationId xmlns:p14="http://schemas.microsoft.com/office/powerpoint/2010/main" val="3685325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bg1"/>
                </a:solidFill>
                <a:latin typeface="+mj-lt"/>
                <a:ea typeface="+mj-ea"/>
                <a:cs typeface="+mj-cs"/>
              </a:rPr>
              <a:t>&lt;</a:t>
            </a:r>
            <a:r>
              <a:rPr lang="ko-KR" altLang="en-US" sz="1200" kern="1200" dirty="0" err="1">
                <a:solidFill>
                  <a:schemeClr val="bg1"/>
                </a:solidFill>
                <a:latin typeface="+mj-lt"/>
                <a:ea typeface="+mj-ea"/>
                <a:cs typeface="+mj-cs"/>
              </a:rPr>
              <a:t>트라이브스</a:t>
            </a:r>
            <a:r>
              <a:rPr lang="en-US" altLang="ko-KR" sz="1200" kern="1200" dirty="0">
                <a:solidFill>
                  <a:schemeClr val="bg1"/>
                </a:solidFill>
                <a:latin typeface="+mj-lt"/>
                <a:ea typeface="+mj-ea"/>
                <a:cs typeface="+mj-cs"/>
              </a:rPr>
              <a:t>&gt; </a:t>
            </a:r>
            <a:r>
              <a:rPr lang="ko-KR" altLang="en-US" sz="1200" kern="1200" dirty="0">
                <a:solidFill>
                  <a:schemeClr val="bg1"/>
                </a:solidFill>
                <a:latin typeface="+mj-lt"/>
                <a:ea typeface="+mj-ea"/>
                <a:cs typeface="+mj-cs"/>
              </a:rPr>
              <a:t>네트워킹 모델의 주요 구성 요소</a:t>
            </a:r>
            <a:endParaRPr lang="ko-KR" altLang="en-US" dirty="0"/>
          </a:p>
        </p:txBody>
      </p:sp>
      <p:sp>
        <p:nvSpPr>
          <p:cNvPr id="4" name="슬라이드 번호 개체 틀 3"/>
          <p:cNvSpPr>
            <a:spLocks noGrp="1"/>
          </p:cNvSpPr>
          <p:nvPr>
            <p:ph type="sldNum" sz="quarter" idx="5"/>
          </p:nvPr>
        </p:nvSpPr>
        <p:spPr/>
        <p:txBody>
          <a:bodyPr/>
          <a:lstStyle/>
          <a:p>
            <a:fld id="{0D0DE099-DC91-443D-BF76-4DA8DECB8470}" type="slidenum">
              <a:rPr lang="ko-KR" altLang="en-US" smtClean="0"/>
              <a:t>38</a:t>
            </a:fld>
            <a:endParaRPr lang="ko-KR" altLang="en-US"/>
          </a:p>
        </p:txBody>
      </p:sp>
    </p:spTree>
    <p:extLst>
      <p:ext uri="{BB962C8B-B14F-4D97-AF65-F5344CB8AC3E}">
        <p14:creationId xmlns:p14="http://schemas.microsoft.com/office/powerpoint/2010/main" val="756541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https://www.youtube.com/watch?v=MoHdOSuyovY</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0D0DE099-DC91-443D-BF76-4DA8DECB8470}" type="slidenum">
              <a:rPr lang="ko-KR" altLang="en-US" smtClean="0"/>
              <a:t>40</a:t>
            </a:fld>
            <a:endParaRPr lang="ko-KR" altLang="en-US"/>
          </a:p>
        </p:txBody>
      </p:sp>
    </p:spTree>
    <p:extLst>
      <p:ext uri="{BB962C8B-B14F-4D97-AF65-F5344CB8AC3E}">
        <p14:creationId xmlns:p14="http://schemas.microsoft.com/office/powerpoint/2010/main" val="3126679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D0DE099-DC91-443D-BF76-4DA8DECB8470}" type="slidenum">
              <a:rPr lang="ko-KR" altLang="en-US" smtClean="0"/>
              <a:t>3</a:t>
            </a:fld>
            <a:endParaRPr lang="ko-KR" altLang="en-US"/>
          </a:p>
        </p:txBody>
      </p:sp>
    </p:spTree>
    <p:extLst>
      <p:ext uri="{BB962C8B-B14F-4D97-AF65-F5344CB8AC3E}">
        <p14:creationId xmlns:p14="http://schemas.microsoft.com/office/powerpoint/2010/main" val="2404820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PDP-1</a:t>
            </a:r>
            <a:r>
              <a:rPr lang="ko-KR" altLang="en-US" dirty="0"/>
              <a:t> </a:t>
            </a:r>
            <a:r>
              <a:rPr lang="en-US" altLang="ko-KR" dirty="0"/>
              <a:t>computer</a:t>
            </a:r>
            <a:endParaRPr lang="ko-KR" altLang="en-US" dirty="0"/>
          </a:p>
        </p:txBody>
      </p:sp>
      <p:sp>
        <p:nvSpPr>
          <p:cNvPr id="4" name="슬라이드 번호 개체 틀 3"/>
          <p:cNvSpPr>
            <a:spLocks noGrp="1"/>
          </p:cNvSpPr>
          <p:nvPr>
            <p:ph type="sldNum" sz="quarter" idx="5"/>
          </p:nvPr>
        </p:nvSpPr>
        <p:spPr/>
        <p:txBody>
          <a:bodyPr/>
          <a:lstStyle/>
          <a:p>
            <a:fld id="{0D0DE099-DC91-443D-BF76-4DA8DECB8470}" type="slidenum">
              <a:rPr lang="ko-KR" altLang="en-US" smtClean="0"/>
              <a:t>7</a:t>
            </a:fld>
            <a:endParaRPr lang="ko-KR" altLang="en-US"/>
          </a:p>
        </p:txBody>
      </p:sp>
    </p:spTree>
    <p:extLst>
      <p:ext uri="{BB962C8B-B14F-4D97-AF65-F5344CB8AC3E}">
        <p14:creationId xmlns:p14="http://schemas.microsoft.com/office/powerpoint/2010/main" val="51609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https://www.youtube.com/watch?v=lUqVwPFgXO4</a:t>
            </a:r>
            <a:endParaRPr lang="ko-KR" altLang="en-US" dirty="0"/>
          </a:p>
        </p:txBody>
      </p:sp>
      <p:sp>
        <p:nvSpPr>
          <p:cNvPr id="4" name="슬라이드 번호 개체 틀 3"/>
          <p:cNvSpPr>
            <a:spLocks noGrp="1"/>
          </p:cNvSpPr>
          <p:nvPr>
            <p:ph type="sldNum" sz="quarter" idx="5"/>
          </p:nvPr>
        </p:nvSpPr>
        <p:spPr/>
        <p:txBody>
          <a:bodyPr/>
          <a:lstStyle/>
          <a:p>
            <a:fld id="{0D0DE099-DC91-443D-BF76-4DA8DECB8470}" type="slidenum">
              <a:rPr lang="ko-KR" altLang="en-US" smtClean="0"/>
              <a:t>9</a:t>
            </a:fld>
            <a:endParaRPr lang="ko-KR" altLang="en-US"/>
          </a:p>
        </p:txBody>
      </p:sp>
    </p:spTree>
    <p:extLst>
      <p:ext uri="{BB962C8B-B14F-4D97-AF65-F5344CB8AC3E}">
        <p14:creationId xmlns:p14="http://schemas.microsoft.com/office/powerpoint/2010/main" val="1886045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latin typeface="Calibri"/>
                <a:ea typeface="맑은 고딕"/>
                <a:cs typeface="Calibri"/>
              </a:rPr>
              <a:t>In</a:t>
            </a:r>
            <a:r>
              <a:rPr lang="ko-KR" altLang="en-US" dirty="0">
                <a:latin typeface="Calibri"/>
                <a:ea typeface="맑은 고딕"/>
                <a:cs typeface="Calibri"/>
              </a:rPr>
              <a:t> </a:t>
            </a:r>
            <a:r>
              <a:rPr lang="ko-KR" altLang="en-US" dirty="0" err="1">
                <a:latin typeface="Calibri"/>
                <a:ea typeface="맑은 고딕"/>
                <a:cs typeface="Calibri"/>
              </a:rPr>
              <a:t>the</a:t>
            </a:r>
            <a:r>
              <a:rPr lang="ko-KR" altLang="en-US" dirty="0">
                <a:latin typeface="Calibri"/>
                <a:ea typeface="맑은 고딕"/>
                <a:cs typeface="Calibri"/>
              </a:rPr>
              <a:t> </a:t>
            </a:r>
            <a:r>
              <a:rPr lang="ko-KR" altLang="en-US" dirty="0" err="1">
                <a:latin typeface="Calibri"/>
                <a:ea typeface="맑은 고딕"/>
                <a:cs typeface="Calibri"/>
              </a:rPr>
              <a:t>true</a:t>
            </a:r>
            <a:r>
              <a:rPr lang="ko-KR" altLang="en-US" dirty="0">
                <a:latin typeface="Calibri"/>
                <a:ea typeface="맑은 고딕"/>
                <a:cs typeface="Calibri"/>
              </a:rPr>
              <a:t> </a:t>
            </a:r>
            <a:r>
              <a:rPr lang="ko-KR" altLang="en-US" dirty="0" err="1">
                <a:latin typeface="Calibri"/>
                <a:ea typeface="맑은 고딕"/>
                <a:cs typeface="Calibri"/>
              </a:rPr>
              <a:t>sense</a:t>
            </a:r>
            <a:r>
              <a:rPr lang="ko-KR" altLang="en-US" dirty="0">
                <a:latin typeface="Calibri"/>
                <a:ea typeface="맑은 고딕"/>
                <a:cs typeface="Calibri"/>
              </a:rPr>
              <a:t> of...</a:t>
            </a:r>
          </a:p>
        </p:txBody>
      </p:sp>
      <p:sp>
        <p:nvSpPr>
          <p:cNvPr id="4" name="슬라이드 번호 개체 틀 3"/>
          <p:cNvSpPr>
            <a:spLocks noGrp="1"/>
          </p:cNvSpPr>
          <p:nvPr>
            <p:ph type="sldNum" sz="quarter" idx="5"/>
          </p:nvPr>
        </p:nvSpPr>
        <p:spPr/>
        <p:txBody>
          <a:bodyPr/>
          <a:lstStyle/>
          <a:p>
            <a:fld id="{0D0DE099-DC91-443D-BF76-4DA8DECB8470}" type="slidenum">
              <a:rPr lang="ko-KR" altLang="en-US" smtClean="0"/>
              <a:t>16</a:t>
            </a:fld>
            <a:endParaRPr lang="ko-KR" altLang="en-US"/>
          </a:p>
        </p:txBody>
      </p:sp>
    </p:spTree>
    <p:extLst>
      <p:ext uri="{BB962C8B-B14F-4D97-AF65-F5344CB8AC3E}">
        <p14:creationId xmlns:p14="http://schemas.microsoft.com/office/powerpoint/2010/main" val="679170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ea typeface="맑은 고딕"/>
                <a:hlinkClick r:id="rId3"/>
              </a:rPr>
              <a:t>https://www.youtube.com/watch?v=yEVNbYhHZT0</a:t>
            </a:r>
            <a:endParaRPr lang="ko-KR" altLang="en-US" dirty="0"/>
          </a:p>
        </p:txBody>
      </p:sp>
      <p:sp>
        <p:nvSpPr>
          <p:cNvPr id="4" name="슬라이드 번호 개체 틀 3"/>
          <p:cNvSpPr>
            <a:spLocks noGrp="1"/>
          </p:cNvSpPr>
          <p:nvPr>
            <p:ph type="sldNum" sz="quarter" idx="5"/>
          </p:nvPr>
        </p:nvSpPr>
        <p:spPr/>
        <p:txBody>
          <a:bodyPr/>
          <a:lstStyle/>
          <a:p>
            <a:fld id="{0D0DE099-DC91-443D-BF76-4DA8DECB8470}" type="slidenum">
              <a:rPr lang="ko-KR" altLang="en-US" smtClean="0"/>
              <a:t>18</a:t>
            </a:fld>
            <a:endParaRPr lang="ko-KR" altLang="en-US"/>
          </a:p>
        </p:txBody>
      </p:sp>
    </p:spTree>
    <p:extLst>
      <p:ext uri="{BB962C8B-B14F-4D97-AF65-F5344CB8AC3E}">
        <p14:creationId xmlns:p14="http://schemas.microsoft.com/office/powerpoint/2010/main" val="3356788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rtl="0" fontAlgn="t"/>
            <a:r>
              <a:rPr lang="en-US" altLang="ko-KR" b="1" i="0" dirty="0">
                <a:solidFill>
                  <a:srgbClr val="000000"/>
                </a:solidFill>
                <a:effectLst/>
                <a:latin typeface="Roboto" panose="02000000000000000000" pitchFamily="2" charset="0"/>
              </a:rPr>
              <a:t>World of Warcraft - E3 2003 Trailer</a:t>
            </a:r>
          </a:p>
          <a:p>
            <a:r>
              <a:rPr lang="en-US" altLang="ko-KR" dirty="0"/>
              <a:t>https://www.youtube.com/watch?v=1q0f4KtEiZ8</a:t>
            </a:r>
            <a:endParaRPr lang="ko-KR" altLang="en-US" dirty="0"/>
          </a:p>
        </p:txBody>
      </p:sp>
      <p:sp>
        <p:nvSpPr>
          <p:cNvPr id="4" name="슬라이드 번호 개체 틀 3"/>
          <p:cNvSpPr>
            <a:spLocks noGrp="1"/>
          </p:cNvSpPr>
          <p:nvPr>
            <p:ph type="sldNum" sz="quarter" idx="5"/>
          </p:nvPr>
        </p:nvSpPr>
        <p:spPr/>
        <p:txBody>
          <a:bodyPr/>
          <a:lstStyle/>
          <a:p>
            <a:fld id="{0D0DE099-DC91-443D-BF76-4DA8DECB8470}" type="slidenum">
              <a:rPr lang="ko-KR" altLang="en-US" smtClean="0"/>
              <a:t>23</a:t>
            </a:fld>
            <a:endParaRPr lang="ko-KR" altLang="en-US"/>
          </a:p>
        </p:txBody>
      </p:sp>
    </p:spTree>
    <p:extLst>
      <p:ext uri="{BB962C8B-B14F-4D97-AF65-F5344CB8AC3E}">
        <p14:creationId xmlns:p14="http://schemas.microsoft.com/office/powerpoint/2010/main" val="2611179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https://www.youtube.com/watch?v=b197RnHhhJs</a:t>
            </a:r>
            <a:endParaRPr lang="ko-KR" altLang="en-US" dirty="0"/>
          </a:p>
        </p:txBody>
      </p:sp>
      <p:sp>
        <p:nvSpPr>
          <p:cNvPr id="4" name="슬라이드 번호 개체 틀 3"/>
          <p:cNvSpPr>
            <a:spLocks noGrp="1"/>
          </p:cNvSpPr>
          <p:nvPr>
            <p:ph type="sldNum" sz="quarter" idx="5"/>
          </p:nvPr>
        </p:nvSpPr>
        <p:spPr/>
        <p:txBody>
          <a:bodyPr/>
          <a:lstStyle/>
          <a:p>
            <a:fld id="{0D0DE099-DC91-443D-BF76-4DA8DECB8470}" type="slidenum">
              <a:rPr lang="ko-KR" altLang="en-US" smtClean="0"/>
              <a:t>25</a:t>
            </a:fld>
            <a:endParaRPr lang="ko-KR" altLang="en-US"/>
          </a:p>
        </p:txBody>
      </p:sp>
    </p:spTree>
    <p:extLst>
      <p:ext uri="{BB962C8B-B14F-4D97-AF65-F5344CB8AC3E}">
        <p14:creationId xmlns:p14="http://schemas.microsoft.com/office/powerpoint/2010/main" val="1561355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ea typeface="맑은 고딕"/>
              </a:rPr>
              <a:t>고스트관리자</a:t>
            </a:r>
            <a:r>
              <a:rPr lang="en-US" altLang="ko-KR" dirty="0">
                <a:ea typeface="맑은 고딕"/>
              </a:rPr>
              <a:t>, </a:t>
            </a:r>
            <a:r>
              <a:rPr lang="ko-KR" altLang="en-US" dirty="0">
                <a:ea typeface="맑은 고딕"/>
              </a:rPr>
              <a:t>이동관리자</a:t>
            </a:r>
            <a:r>
              <a:rPr lang="en-US" altLang="ko-KR" dirty="0">
                <a:ea typeface="맑은 고딕"/>
              </a:rPr>
              <a:t>, </a:t>
            </a:r>
            <a:r>
              <a:rPr lang="ko-KR" altLang="en-US" dirty="0">
                <a:ea typeface="맑은 고딕"/>
              </a:rPr>
              <a:t>이벤트관리자</a:t>
            </a:r>
            <a:endParaRPr lang="en-US" altLang="ko-KR" dirty="0">
              <a:ea typeface="맑은 고딕"/>
            </a:endParaRPr>
          </a:p>
          <a:p>
            <a:r>
              <a:rPr lang="ko-KR" altLang="en-US" dirty="0" err="1">
                <a:ea typeface="맑은 고딕"/>
              </a:rPr>
              <a:t>스트림관리자</a:t>
            </a:r>
            <a:endParaRPr lang="en-US" altLang="ko-KR" dirty="0">
              <a:ea typeface="맑은 고딕"/>
            </a:endParaRPr>
          </a:p>
          <a:p>
            <a:r>
              <a:rPr lang="ko-KR" altLang="en-US" dirty="0">
                <a:ea typeface="맑은 고딕"/>
              </a:rPr>
              <a:t>연결관리자</a:t>
            </a:r>
            <a:endParaRPr lang="en-US" altLang="ko-KR" dirty="0">
              <a:ea typeface="맑은 고딕"/>
            </a:endParaRPr>
          </a:p>
          <a:p>
            <a:r>
              <a:rPr lang="ko-KR" altLang="en-US" dirty="0" err="1">
                <a:ea typeface="맑은 고딕"/>
              </a:rPr>
              <a:t>플렛폼</a:t>
            </a:r>
            <a:r>
              <a:rPr lang="ko-KR" altLang="en-US" dirty="0">
                <a:ea typeface="맑은 고딕"/>
              </a:rPr>
              <a:t> 패킷 모듈</a:t>
            </a:r>
          </a:p>
          <a:p>
            <a:endParaRPr lang="ko-KR" altLang="en-US" dirty="0"/>
          </a:p>
        </p:txBody>
      </p:sp>
      <p:sp>
        <p:nvSpPr>
          <p:cNvPr id="4" name="슬라이드 번호 개체 틀 3"/>
          <p:cNvSpPr>
            <a:spLocks noGrp="1"/>
          </p:cNvSpPr>
          <p:nvPr>
            <p:ph type="sldNum" sz="quarter" idx="5"/>
          </p:nvPr>
        </p:nvSpPr>
        <p:spPr/>
        <p:txBody>
          <a:bodyPr/>
          <a:lstStyle/>
          <a:p>
            <a:fld id="{0D0DE099-DC91-443D-BF76-4DA8DECB8470}" type="slidenum">
              <a:rPr lang="ko-KR" altLang="en-US" smtClean="0"/>
              <a:t>31</a:t>
            </a:fld>
            <a:endParaRPr lang="ko-KR" altLang="en-US"/>
          </a:p>
        </p:txBody>
      </p:sp>
    </p:spTree>
    <p:extLst>
      <p:ext uri="{BB962C8B-B14F-4D97-AF65-F5344CB8AC3E}">
        <p14:creationId xmlns:p14="http://schemas.microsoft.com/office/powerpoint/2010/main" val="229961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007264-3B2C-9A79-179E-E77A6E077DE4}"/>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09CC1DF0-940B-C373-749C-09FE6B30EF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AEDAE639-93A1-59B7-4305-190DE68F0AD5}"/>
              </a:ext>
            </a:extLst>
          </p:cNvPr>
          <p:cNvSpPr>
            <a:spLocks noGrp="1"/>
          </p:cNvSpPr>
          <p:nvPr>
            <p:ph type="dt" sz="half" idx="10"/>
          </p:nvPr>
        </p:nvSpPr>
        <p:spPr/>
        <p:txBody>
          <a:bodyPr/>
          <a:lstStyle/>
          <a:p>
            <a:fld id="{48282B72-8432-4BA7-8C37-4E09B7C45348}" type="datetimeFigureOut">
              <a:rPr lang="ko-KR" altLang="en-US" smtClean="0"/>
              <a:t>2024-09-09</a:t>
            </a:fld>
            <a:endParaRPr lang="ko-KR" altLang="en-US"/>
          </a:p>
        </p:txBody>
      </p:sp>
      <p:sp>
        <p:nvSpPr>
          <p:cNvPr id="5" name="바닥글 개체 틀 4">
            <a:extLst>
              <a:ext uri="{FF2B5EF4-FFF2-40B4-BE49-F238E27FC236}">
                <a16:creationId xmlns:a16="http://schemas.microsoft.com/office/drawing/2014/main" id="{0B91E1C3-B337-4298-AE94-7D56D3FDBD1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D067AAA-B6AA-CF1F-2997-D9C9283E6397}"/>
              </a:ext>
            </a:extLst>
          </p:cNvPr>
          <p:cNvSpPr>
            <a:spLocks noGrp="1"/>
          </p:cNvSpPr>
          <p:nvPr>
            <p:ph type="sldNum" sz="quarter" idx="12"/>
          </p:nvPr>
        </p:nvSpPr>
        <p:spPr/>
        <p:txBody>
          <a:bodyPr/>
          <a:lstStyle/>
          <a:p>
            <a:fld id="{D236281F-ECBF-4C9A-80E9-927F2D503D5F}" type="slidenum">
              <a:rPr lang="ko-KR" altLang="en-US" smtClean="0"/>
              <a:t>‹#›</a:t>
            </a:fld>
            <a:endParaRPr lang="ko-KR" altLang="en-US"/>
          </a:p>
        </p:txBody>
      </p:sp>
    </p:spTree>
    <p:extLst>
      <p:ext uri="{BB962C8B-B14F-4D97-AF65-F5344CB8AC3E}">
        <p14:creationId xmlns:p14="http://schemas.microsoft.com/office/powerpoint/2010/main" val="2277083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2D7E4D-7DCC-7D38-91E2-9C41E20D06F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E6753734-D043-FDC1-018A-AB9AFE78C410}"/>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0C5ACE6-14E0-15A4-BC17-4B102E80945F}"/>
              </a:ext>
            </a:extLst>
          </p:cNvPr>
          <p:cNvSpPr>
            <a:spLocks noGrp="1"/>
          </p:cNvSpPr>
          <p:nvPr>
            <p:ph type="dt" sz="half" idx="10"/>
          </p:nvPr>
        </p:nvSpPr>
        <p:spPr/>
        <p:txBody>
          <a:bodyPr/>
          <a:lstStyle/>
          <a:p>
            <a:fld id="{48282B72-8432-4BA7-8C37-4E09B7C45348}" type="datetimeFigureOut">
              <a:rPr lang="ko-KR" altLang="en-US" smtClean="0"/>
              <a:t>2024-09-09</a:t>
            </a:fld>
            <a:endParaRPr lang="ko-KR" altLang="en-US"/>
          </a:p>
        </p:txBody>
      </p:sp>
      <p:sp>
        <p:nvSpPr>
          <p:cNvPr id="5" name="바닥글 개체 틀 4">
            <a:extLst>
              <a:ext uri="{FF2B5EF4-FFF2-40B4-BE49-F238E27FC236}">
                <a16:creationId xmlns:a16="http://schemas.microsoft.com/office/drawing/2014/main" id="{C1F21E30-F2B6-8B43-4D1D-FD920590BD7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D5488F3-174D-F9E2-C3CA-5ED7980B3435}"/>
              </a:ext>
            </a:extLst>
          </p:cNvPr>
          <p:cNvSpPr>
            <a:spLocks noGrp="1"/>
          </p:cNvSpPr>
          <p:nvPr>
            <p:ph type="sldNum" sz="quarter" idx="12"/>
          </p:nvPr>
        </p:nvSpPr>
        <p:spPr/>
        <p:txBody>
          <a:bodyPr/>
          <a:lstStyle/>
          <a:p>
            <a:fld id="{D236281F-ECBF-4C9A-80E9-927F2D503D5F}" type="slidenum">
              <a:rPr lang="ko-KR" altLang="en-US" smtClean="0"/>
              <a:t>‹#›</a:t>
            </a:fld>
            <a:endParaRPr lang="ko-KR" altLang="en-US"/>
          </a:p>
        </p:txBody>
      </p:sp>
    </p:spTree>
    <p:extLst>
      <p:ext uri="{BB962C8B-B14F-4D97-AF65-F5344CB8AC3E}">
        <p14:creationId xmlns:p14="http://schemas.microsoft.com/office/powerpoint/2010/main" val="2205609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F5CAA91D-B857-8633-567B-583B3890439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78A23EF-C921-0E16-FBB2-0214812A9C7C}"/>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1CF18C6-176C-9202-69E6-DE28D65555AF}"/>
              </a:ext>
            </a:extLst>
          </p:cNvPr>
          <p:cNvSpPr>
            <a:spLocks noGrp="1"/>
          </p:cNvSpPr>
          <p:nvPr>
            <p:ph type="dt" sz="half" idx="10"/>
          </p:nvPr>
        </p:nvSpPr>
        <p:spPr/>
        <p:txBody>
          <a:bodyPr/>
          <a:lstStyle/>
          <a:p>
            <a:fld id="{48282B72-8432-4BA7-8C37-4E09B7C45348}" type="datetimeFigureOut">
              <a:rPr lang="ko-KR" altLang="en-US" smtClean="0"/>
              <a:t>2024-09-09</a:t>
            </a:fld>
            <a:endParaRPr lang="ko-KR" altLang="en-US"/>
          </a:p>
        </p:txBody>
      </p:sp>
      <p:sp>
        <p:nvSpPr>
          <p:cNvPr id="5" name="바닥글 개체 틀 4">
            <a:extLst>
              <a:ext uri="{FF2B5EF4-FFF2-40B4-BE49-F238E27FC236}">
                <a16:creationId xmlns:a16="http://schemas.microsoft.com/office/drawing/2014/main" id="{D429F48F-6CEF-CF5A-F003-80D44D4071F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429445B-F3BA-9F6C-FF18-5982355941EF}"/>
              </a:ext>
            </a:extLst>
          </p:cNvPr>
          <p:cNvSpPr>
            <a:spLocks noGrp="1"/>
          </p:cNvSpPr>
          <p:nvPr>
            <p:ph type="sldNum" sz="quarter" idx="12"/>
          </p:nvPr>
        </p:nvSpPr>
        <p:spPr/>
        <p:txBody>
          <a:bodyPr/>
          <a:lstStyle/>
          <a:p>
            <a:fld id="{D236281F-ECBF-4C9A-80E9-927F2D503D5F}" type="slidenum">
              <a:rPr lang="ko-KR" altLang="en-US" smtClean="0"/>
              <a:t>‹#›</a:t>
            </a:fld>
            <a:endParaRPr lang="ko-KR" altLang="en-US"/>
          </a:p>
        </p:txBody>
      </p:sp>
    </p:spTree>
    <p:extLst>
      <p:ext uri="{BB962C8B-B14F-4D97-AF65-F5344CB8AC3E}">
        <p14:creationId xmlns:p14="http://schemas.microsoft.com/office/powerpoint/2010/main" val="808469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35F8A3-D998-33C4-ACAD-62B994164519}"/>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63F5D54-CC96-2152-EC3D-F1309429B63C}"/>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BE19FC3-35E8-00A7-411C-DC166F84CBC3}"/>
              </a:ext>
            </a:extLst>
          </p:cNvPr>
          <p:cNvSpPr>
            <a:spLocks noGrp="1"/>
          </p:cNvSpPr>
          <p:nvPr>
            <p:ph type="dt" sz="half" idx="10"/>
          </p:nvPr>
        </p:nvSpPr>
        <p:spPr/>
        <p:txBody>
          <a:bodyPr/>
          <a:lstStyle/>
          <a:p>
            <a:fld id="{48282B72-8432-4BA7-8C37-4E09B7C45348}" type="datetimeFigureOut">
              <a:rPr lang="ko-KR" altLang="en-US" smtClean="0"/>
              <a:t>2024-09-09</a:t>
            </a:fld>
            <a:endParaRPr lang="ko-KR" altLang="en-US"/>
          </a:p>
        </p:txBody>
      </p:sp>
      <p:sp>
        <p:nvSpPr>
          <p:cNvPr id="5" name="바닥글 개체 틀 4">
            <a:extLst>
              <a:ext uri="{FF2B5EF4-FFF2-40B4-BE49-F238E27FC236}">
                <a16:creationId xmlns:a16="http://schemas.microsoft.com/office/drawing/2014/main" id="{8696373C-514C-052C-83D4-E55CC2DF8E7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4D9E971-FB85-BF19-C322-22C7CF34A3E7}"/>
              </a:ext>
            </a:extLst>
          </p:cNvPr>
          <p:cNvSpPr>
            <a:spLocks noGrp="1"/>
          </p:cNvSpPr>
          <p:nvPr>
            <p:ph type="sldNum" sz="quarter" idx="12"/>
          </p:nvPr>
        </p:nvSpPr>
        <p:spPr/>
        <p:txBody>
          <a:bodyPr/>
          <a:lstStyle/>
          <a:p>
            <a:fld id="{D236281F-ECBF-4C9A-80E9-927F2D503D5F}" type="slidenum">
              <a:rPr lang="ko-KR" altLang="en-US" smtClean="0"/>
              <a:t>‹#›</a:t>
            </a:fld>
            <a:endParaRPr lang="ko-KR" altLang="en-US"/>
          </a:p>
        </p:txBody>
      </p:sp>
    </p:spTree>
    <p:extLst>
      <p:ext uri="{BB962C8B-B14F-4D97-AF65-F5344CB8AC3E}">
        <p14:creationId xmlns:p14="http://schemas.microsoft.com/office/powerpoint/2010/main" val="3858956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1E01F1-4F87-42EE-0C05-357E15290BF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624DFD71-7B3D-7EA9-1801-D6638BDE55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A82D91A-F2E8-36E6-FECB-52B7FAE51542}"/>
              </a:ext>
            </a:extLst>
          </p:cNvPr>
          <p:cNvSpPr>
            <a:spLocks noGrp="1"/>
          </p:cNvSpPr>
          <p:nvPr>
            <p:ph type="dt" sz="half" idx="10"/>
          </p:nvPr>
        </p:nvSpPr>
        <p:spPr/>
        <p:txBody>
          <a:bodyPr/>
          <a:lstStyle/>
          <a:p>
            <a:fld id="{48282B72-8432-4BA7-8C37-4E09B7C45348}" type="datetimeFigureOut">
              <a:rPr lang="ko-KR" altLang="en-US" smtClean="0"/>
              <a:t>2024-09-09</a:t>
            </a:fld>
            <a:endParaRPr lang="ko-KR" altLang="en-US"/>
          </a:p>
        </p:txBody>
      </p:sp>
      <p:sp>
        <p:nvSpPr>
          <p:cNvPr id="5" name="바닥글 개체 틀 4">
            <a:extLst>
              <a:ext uri="{FF2B5EF4-FFF2-40B4-BE49-F238E27FC236}">
                <a16:creationId xmlns:a16="http://schemas.microsoft.com/office/drawing/2014/main" id="{C6C7814A-7E98-CC78-B787-DED59F5829C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E73D448-D220-A0C5-D69A-61EDBF115163}"/>
              </a:ext>
            </a:extLst>
          </p:cNvPr>
          <p:cNvSpPr>
            <a:spLocks noGrp="1"/>
          </p:cNvSpPr>
          <p:nvPr>
            <p:ph type="sldNum" sz="quarter" idx="12"/>
          </p:nvPr>
        </p:nvSpPr>
        <p:spPr/>
        <p:txBody>
          <a:bodyPr/>
          <a:lstStyle/>
          <a:p>
            <a:fld id="{D236281F-ECBF-4C9A-80E9-927F2D503D5F}" type="slidenum">
              <a:rPr lang="ko-KR" altLang="en-US" smtClean="0"/>
              <a:t>‹#›</a:t>
            </a:fld>
            <a:endParaRPr lang="ko-KR" altLang="en-US"/>
          </a:p>
        </p:txBody>
      </p:sp>
    </p:spTree>
    <p:extLst>
      <p:ext uri="{BB962C8B-B14F-4D97-AF65-F5344CB8AC3E}">
        <p14:creationId xmlns:p14="http://schemas.microsoft.com/office/powerpoint/2010/main" val="2155370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E935AB-C430-7F30-D77D-42F8D821578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1179CAF-55CF-6D65-BD4F-78D5F52F690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8C6F1CFD-DA60-BCF1-85E5-832F75A487D9}"/>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9F14FD6-300F-0403-BD88-E03896127EE0}"/>
              </a:ext>
            </a:extLst>
          </p:cNvPr>
          <p:cNvSpPr>
            <a:spLocks noGrp="1"/>
          </p:cNvSpPr>
          <p:nvPr>
            <p:ph type="dt" sz="half" idx="10"/>
          </p:nvPr>
        </p:nvSpPr>
        <p:spPr/>
        <p:txBody>
          <a:bodyPr/>
          <a:lstStyle/>
          <a:p>
            <a:fld id="{48282B72-8432-4BA7-8C37-4E09B7C45348}" type="datetimeFigureOut">
              <a:rPr lang="ko-KR" altLang="en-US" smtClean="0"/>
              <a:t>2024-09-09</a:t>
            </a:fld>
            <a:endParaRPr lang="ko-KR" altLang="en-US"/>
          </a:p>
        </p:txBody>
      </p:sp>
      <p:sp>
        <p:nvSpPr>
          <p:cNvPr id="6" name="바닥글 개체 틀 5">
            <a:extLst>
              <a:ext uri="{FF2B5EF4-FFF2-40B4-BE49-F238E27FC236}">
                <a16:creationId xmlns:a16="http://schemas.microsoft.com/office/drawing/2014/main" id="{A78809BB-EBF4-B00B-1762-9D40260075C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1DBED73-AD9C-A278-590A-CB776EB1519D}"/>
              </a:ext>
            </a:extLst>
          </p:cNvPr>
          <p:cNvSpPr>
            <a:spLocks noGrp="1"/>
          </p:cNvSpPr>
          <p:nvPr>
            <p:ph type="sldNum" sz="quarter" idx="12"/>
          </p:nvPr>
        </p:nvSpPr>
        <p:spPr/>
        <p:txBody>
          <a:bodyPr/>
          <a:lstStyle/>
          <a:p>
            <a:fld id="{D236281F-ECBF-4C9A-80E9-927F2D503D5F}" type="slidenum">
              <a:rPr lang="ko-KR" altLang="en-US" smtClean="0"/>
              <a:t>‹#›</a:t>
            </a:fld>
            <a:endParaRPr lang="ko-KR" altLang="en-US"/>
          </a:p>
        </p:txBody>
      </p:sp>
    </p:spTree>
    <p:extLst>
      <p:ext uri="{BB962C8B-B14F-4D97-AF65-F5344CB8AC3E}">
        <p14:creationId xmlns:p14="http://schemas.microsoft.com/office/powerpoint/2010/main" val="3445962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185FFA8-3DF2-1E65-BA44-36F3DF8B8430}"/>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C996F5B-EB51-8A1D-EB40-73F51A9A47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899A4911-4E5D-8E5B-030F-48E906EAE049}"/>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9E50B9BA-CDD9-D287-2953-3D2AB8F739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19657081-449B-7147-454C-A406318E3BFC}"/>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7A14A954-DBAE-4092-5DDA-AA5CAA81D7FF}"/>
              </a:ext>
            </a:extLst>
          </p:cNvPr>
          <p:cNvSpPr>
            <a:spLocks noGrp="1"/>
          </p:cNvSpPr>
          <p:nvPr>
            <p:ph type="dt" sz="half" idx="10"/>
          </p:nvPr>
        </p:nvSpPr>
        <p:spPr/>
        <p:txBody>
          <a:bodyPr/>
          <a:lstStyle/>
          <a:p>
            <a:fld id="{48282B72-8432-4BA7-8C37-4E09B7C45348}" type="datetimeFigureOut">
              <a:rPr lang="ko-KR" altLang="en-US" smtClean="0"/>
              <a:t>2024-09-09</a:t>
            </a:fld>
            <a:endParaRPr lang="ko-KR" altLang="en-US"/>
          </a:p>
        </p:txBody>
      </p:sp>
      <p:sp>
        <p:nvSpPr>
          <p:cNvPr id="8" name="바닥글 개체 틀 7">
            <a:extLst>
              <a:ext uri="{FF2B5EF4-FFF2-40B4-BE49-F238E27FC236}">
                <a16:creationId xmlns:a16="http://schemas.microsoft.com/office/drawing/2014/main" id="{A96A1587-846A-0C44-297D-C83B2F9BFABF}"/>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F812C1B0-DF90-25DE-5448-491DEB627BFE}"/>
              </a:ext>
            </a:extLst>
          </p:cNvPr>
          <p:cNvSpPr>
            <a:spLocks noGrp="1"/>
          </p:cNvSpPr>
          <p:nvPr>
            <p:ph type="sldNum" sz="quarter" idx="12"/>
          </p:nvPr>
        </p:nvSpPr>
        <p:spPr/>
        <p:txBody>
          <a:bodyPr/>
          <a:lstStyle/>
          <a:p>
            <a:fld id="{D236281F-ECBF-4C9A-80E9-927F2D503D5F}" type="slidenum">
              <a:rPr lang="ko-KR" altLang="en-US" smtClean="0"/>
              <a:t>‹#›</a:t>
            </a:fld>
            <a:endParaRPr lang="ko-KR" altLang="en-US"/>
          </a:p>
        </p:txBody>
      </p:sp>
    </p:spTree>
    <p:extLst>
      <p:ext uri="{BB962C8B-B14F-4D97-AF65-F5344CB8AC3E}">
        <p14:creationId xmlns:p14="http://schemas.microsoft.com/office/powerpoint/2010/main" val="253543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07EDB57-3C5A-38BA-D975-2390069335F1}"/>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7595F5C-3B5D-7D0E-D0DB-17A68F265560}"/>
              </a:ext>
            </a:extLst>
          </p:cNvPr>
          <p:cNvSpPr>
            <a:spLocks noGrp="1"/>
          </p:cNvSpPr>
          <p:nvPr>
            <p:ph type="dt" sz="half" idx="10"/>
          </p:nvPr>
        </p:nvSpPr>
        <p:spPr/>
        <p:txBody>
          <a:bodyPr/>
          <a:lstStyle/>
          <a:p>
            <a:fld id="{48282B72-8432-4BA7-8C37-4E09B7C45348}" type="datetimeFigureOut">
              <a:rPr lang="ko-KR" altLang="en-US" smtClean="0"/>
              <a:t>2024-09-09</a:t>
            </a:fld>
            <a:endParaRPr lang="ko-KR" altLang="en-US"/>
          </a:p>
        </p:txBody>
      </p:sp>
      <p:sp>
        <p:nvSpPr>
          <p:cNvPr id="4" name="바닥글 개체 틀 3">
            <a:extLst>
              <a:ext uri="{FF2B5EF4-FFF2-40B4-BE49-F238E27FC236}">
                <a16:creationId xmlns:a16="http://schemas.microsoft.com/office/drawing/2014/main" id="{F5C16EB1-516A-83AF-7080-051AB1C35E99}"/>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28BCBC0A-47DE-5916-A9EF-15430368F42B}"/>
              </a:ext>
            </a:extLst>
          </p:cNvPr>
          <p:cNvSpPr>
            <a:spLocks noGrp="1"/>
          </p:cNvSpPr>
          <p:nvPr>
            <p:ph type="sldNum" sz="quarter" idx="12"/>
          </p:nvPr>
        </p:nvSpPr>
        <p:spPr/>
        <p:txBody>
          <a:bodyPr/>
          <a:lstStyle/>
          <a:p>
            <a:fld id="{D236281F-ECBF-4C9A-80E9-927F2D503D5F}" type="slidenum">
              <a:rPr lang="ko-KR" altLang="en-US" smtClean="0"/>
              <a:t>‹#›</a:t>
            </a:fld>
            <a:endParaRPr lang="ko-KR" altLang="en-US"/>
          </a:p>
        </p:txBody>
      </p:sp>
    </p:spTree>
    <p:extLst>
      <p:ext uri="{BB962C8B-B14F-4D97-AF65-F5344CB8AC3E}">
        <p14:creationId xmlns:p14="http://schemas.microsoft.com/office/powerpoint/2010/main" val="3680227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DB87248-7019-4A15-BFA9-E2A8AF792C81}"/>
              </a:ext>
            </a:extLst>
          </p:cNvPr>
          <p:cNvSpPr>
            <a:spLocks noGrp="1"/>
          </p:cNvSpPr>
          <p:nvPr>
            <p:ph type="dt" sz="half" idx="10"/>
          </p:nvPr>
        </p:nvSpPr>
        <p:spPr/>
        <p:txBody>
          <a:bodyPr/>
          <a:lstStyle/>
          <a:p>
            <a:fld id="{48282B72-8432-4BA7-8C37-4E09B7C45348}" type="datetimeFigureOut">
              <a:rPr lang="ko-KR" altLang="en-US" smtClean="0"/>
              <a:t>2024-09-09</a:t>
            </a:fld>
            <a:endParaRPr lang="ko-KR" altLang="en-US"/>
          </a:p>
        </p:txBody>
      </p:sp>
      <p:sp>
        <p:nvSpPr>
          <p:cNvPr id="3" name="바닥글 개체 틀 2">
            <a:extLst>
              <a:ext uri="{FF2B5EF4-FFF2-40B4-BE49-F238E27FC236}">
                <a16:creationId xmlns:a16="http://schemas.microsoft.com/office/drawing/2014/main" id="{92AE95B6-BBEA-71A4-156B-91435E8D561B}"/>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F59101EE-3E86-3127-EACC-0C436E5011C7}"/>
              </a:ext>
            </a:extLst>
          </p:cNvPr>
          <p:cNvSpPr>
            <a:spLocks noGrp="1"/>
          </p:cNvSpPr>
          <p:nvPr>
            <p:ph type="sldNum" sz="quarter" idx="12"/>
          </p:nvPr>
        </p:nvSpPr>
        <p:spPr/>
        <p:txBody>
          <a:bodyPr/>
          <a:lstStyle/>
          <a:p>
            <a:fld id="{D236281F-ECBF-4C9A-80E9-927F2D503D5F}" type="slidenum">
              <a:rPr lang="ko-KR" altLang="en-US" smtClean="0"/>
              <a:t>‹#›</a:t>
            </a:fld>
            <a:endParaRPr lang="ko-KR" altLang="en-US"/>
          </a:p>
        </p:txBody>
      </p:sp>
    </p:spTree>
    <p:extLst>
      <p:ext uri="{BB962C8B-B14F-4D97-AF65-F5344CB8AC3E}">
        <p14:creationId xmlns:p14="http://schemas.microsoft.com/office/powerpoint/2010/main" val="3582212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9124CF-5B27-39E1-19AC-FCFD14A0F10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D699D940-D77E-5951-3C5C-9F5080FD63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448391AB-1CC6-269A-8E2E-68B620364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4F13890-1E02-F8A7-1B10-99C539F1C58E}"/>
              </a:ext>
            </a:extLst>
          </p:cNvPr>
          <p:cNvSpPr>
            <a:spLocks noGrp="1"/>
          </p:cNvSpPr>
          <p:nvPr>
            <p:ph type="dt" sz="half" idx="10"/>
          </p:nvPr>
        </p:nvSpPr>
        <p:spPr/>
        <p:txBody>
          <a:bodyPr/>
          <a:lstStyle/>
          <a:p>
            <a:fld id="{48282B72-8432-4BA7-8C37-4E09B7C45348}" type="datetimeFigureOut">
              <a:rPr lang="ko-KR" altLang="en-US" smtClean="0"/>
              <a:t>2024-09-09</a:t>
            </a:fld>
            <a:endParaRPr lang="ko-KR" altLang="en-US"/>
          </a:p>
        </p:txBody>
      </p:sp>
      <p:sp>
        <p:nvSpPr>
          <p:cNvPr id="6" name="바닥글 개체 틀 5">
            <a:extLst>
              <a:ext uri="{FF2B5EF4-FFF2-40B4-BE49-F238E27FC236}">
                <a16:creationId xmlns:a16="http://schemas.microsoft.com/office/drawing/2014/main" id="{00FBA611-0DD0-A5FB-E9F4-461EDCB9B3C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57E2E8D-442C-1D00-622A-FEBC09447807}"/>
              </a:ext>
            </a:extLst>
          </p:cNvPr>
          <p:cNvSpPr>
            <a:spLocks noGrp="1"/>
          </p:cNvSpPr>
          <p:nvPr>
            <p:ph type="sldNum" sz="quarter" idx="12"/>
          </p:nvPr>
        </p:nvSpPr>
        <p:spPr/>
        <p:txBody>
          <a:bodyPr/>
          <a:lstStyle/>
          <a:p>
            <a:fld id="{D236281F-ECBF-4C9A-80E9-927F2D503D5F}" type="slidenum">
              <a:rPr lang="ko-KR" altLang="en-US" smtClean="0"/>
              <a:t>‹#›</a:t>
            </a:fld>
            <a:endParaRPr lang="ko-KR" altLang="en-US"/>
          </a:p>
        </p:txBody>
      </p:sp>
    </p:spTree>
    <p:extLst>
      <p:ext uri="{BB962C8B-B14F-4D97-AF65-F5344CB8AC3E}">
        <p14:creationId xmlns:p14="http://schemas.microsoft.com/office/powerpoint/2010/main" val="3736114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32A49D-62E4-F964-C47F-D53A7055EC8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2FC2E2B-0AE4-9A03-33CF-8F39BBFB25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155D4869-0074-064E-39E6-F5FCDBA45D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99815A8D-3368-25BF-C43E-352F6A67A861}"/>
              </a:ext>
            </a:extLst>
          </p:cNvPr>
          <p:cNvSpPr>
            <a:spLocks noGrp="1"/>
          </p:cNvSpPr>
          <p:nvPr>
            <p:ph type="dt" sz="half" idx="10"/>
          </p:nvPr>
        </p:nvSpPr>
        <p:spPr/>
        <p:txBody>
          <a:bodyPr/>
          <a:lstStyle/>
          <a:p>
            <a:fld id="{48282B72-8432-4BA7-8C37-4E09B7C45348}" type="datetimeFigureOut">
              <a:rPr lang="ko-KR" altLang="en-US" smtClean="0"/>
              <a:t>2024-09-09</a:t>
            </a:fld>
            <a:endParaRPr lang="ko-KR" altLang="en-US"/>
          </a:p>
        </p:txBody>
      </p:sp>
      <p:sp>
        <p:nvSpPr>
          <p:cNvPr id="6" name="바닥글 개체 틀 5">
            <a:extLst>
              <a:ext uri="{FF2B5EF4-FFF2-40B4-BE49-F238E27FC236}">
                <a16:creationId xmlns:a16="http://schemas.microsoft.com/office/drawing/2014/main" id="{8BABE29F-178F-A4E8-493B-54F79453167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A11C579-6C2D-F81C-62D0-9DECA4B5E87E}"/>
              </a:ext>
            </a:extLst>
          </p:cNvPr>
          <p:cNvSpPr>
            <a:spLocks noGrp="1"/>
          </p:cNvSpPr>
          <p:nvPr>
            <p:ph type="sldNum" sz="quarter" idx="12"/>
          </p:nvPr>
        </p:nvSpPr>
        <p:spPr/>
        <p:txBody>
          <a:bodyPr/>
          <a:lstStyle/>
          <a:p>
            <a:fld id="{D236281F-ECBF-4C9A-80E9-927F2D503D5F}" type="slidenum">
              <a:rPr lang="ko-KR" altLang="en-US" smtClean="0"/>
              <a:t>‹#›</a:t>
            </a:fld>
            <a:endParaRPr lang="ko-KR" altLang="en-US"/>
          </a:p>
        </p:txBody>
      </p:sp>
    </p:spTree>
    <p:extLst>
      <p:ext uri="{BB962C8B-B14F-4D97-AF65-F5344CB8AC3E}">
        <p14:creationId xmlns:p14="http://schemas.microsoft.com/office/powerpoint/2010/main" val="4152093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69933709-02D4-0DC6-393F-960977B443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7AD88B59-6CCB-C496-3D6E-230D353270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B36B8C4-9F54-6EE0-ED61-FF2B25AFA9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282B72-8432-4BA7-8C37-4E09B7C45348}" type="datetimeFigureOut">
              <a:rPr lang="ko-KR" altLang="en-US" smtClean="0"/>
              <a:t>2024-09-09</a:t>
            </a:fld>
            <a:endParaRPr lang="ko-KR" altLang="en-US"/>
          </a:p>
        </p:txBody>
      </p:sp>
      <p:sp>
        <p:nvSpPr>
          <p:cNvPr id="5" name="바닥글 개체 틀 4">
            <a:extLst>
              <a:ext uri="{FF2B5EF4-FFF2-40B4-BE49-F238E27FC236}">
                <a16:creationId xmlns:a16="http://schemas.microsoft.com/office/drawing/2014/main" id="{E7162A5F-E2E1-4B48-6929-2F1EDEE7DF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7C01E9E-8FCD-F7B5-5159-93694E67A3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236281F-ECBF-4C9A-80E9-927F2D503D5F}" type="slidenum">
              <a:rPr lang="ko-KR" altLang="en-US" smtClean="0"/>
              <a:t>‹#›</a:t>
            </a:fld>
            <a:endParaRPr lang="ko-KR" altLang="en-US"/>
          </a:p>
        </p:txBody>
      </p:sp>
    </p:spTree>
    <p:extLst>
      <p:ext uri="{BB962C8B-B14F-4D97-AF65-F5344CB8AC3E}">
        <p14:creationId xmlns:p14="http://schemas.microsoft.com/office/powerpoint/2010/main" val="740851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CF9XKRWnsTY?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9Gep3LwLKWk"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9Gep3LwLKWk?feature=oembed"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www.youtube.com/watch?v=MnqLJpgq7jc"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MnqLJpgq7jc?feature=oembed" TargetMode="Externa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MkED3x0TjYU?feature=oembed"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https://www.youtube.com/embed/yEVNbYhHZT0?feature=oembed" TargetMode="Externa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vzawLtaQ5Ls" TargetMode="External"/><Relationship Id="rId2" Type="http://schemas.openxmlformats.org/officeDocument/2006/relationships/hyperlink" Target="https://www.researchgate.net/publication/243708892_The_Lessons_of_Lucasfilm''s_Habitat" TargetMode="External"/><Relationship Id="rId1" Type="http://schemas.openxmlformats.org/officeDocument/2006/relationships/slideLayout" Target="../slideLayouts/slideLayout2.xml"/><Relationship Id="rId5" Type="http://schemas.openxmlformats.org/officeDocument/2006/relationships/hyperlink" Target="https://www.southparkstudios.com/episodes/hk2x6r/south-park-make-love-not-warcraft-season-10-ep-8" TargetMode="External"/><Relationship Id="rId4" Type="http://schemas.openxmlformats.org/officeDocument/2006/relationships/hyperlink" Target="https://www.youtube.com/watch?v=1q0f4KtEiZ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ideo" Target="https://www.youtube.com/embed/1yia3-foHLE?feature=oembed"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video" Target="https://www.youtube.com/embed/vzawLtaQ5Ls?feature=oembed"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https://www.youtube.com/embed/1q0f4KtEiZ8?feature=oembed" TargetMode="Externa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hyperlink" Target="https://www.youtube.com/watch?v=kBNGJRF06ck" TargetMode="External"/><Relationship Id="rId4" Type="http://schemas.openxmlformats.org/officeDocument/2006/relationships/hyperlink" Target="https://www.youtube.com/watch?v=b197RnHhhJs"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ideo" Target="https://www.youtube.com/embed/b197RnHhhJs?feature=oembed" TargetMode="External"/><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video" Target="https://www.youtube.com/embed/kBNGJRF06ck?feature=oembed" TargetMode="External"/></Relationships>
</file>

<file path=ppt/slides/_rels/slide27.xml.rels><?xml version="1.0" encoding="UTF-8" standalone="yes"?>
<Relationships xmlns="http://schemas.openxmlformats.org/package/2006/relationships"><Relationship Id="rId2" Type="http://schemas.openxmlformats.org/officeDocument/2006/relationships/hyperlink" Target="https://www.youtube.com/watch?v=HiiWWD9FkN0"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video" Target="https://www.youtube.com/embed/HiiWWD9FkN0?feature=oembed" TargetMode="Externa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9.xml.rels><?xml version="1.0" encoding="UTF-8" standalone="yes"?>
<Relationships xmlns="http://schemas.openxmlformats.org/package/2006/relationships"><Relationship Id="rId2" Type="http://schemas.openxmlformats.org/officeDocument/2006/relationships/hyperlink" Target="https://www.youtube.com/watch?v=MoHdOSuyov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rLX_AoOinM4" TargetMode="External"/><Relationship Id="rId2" Type="http://schemas.openxmlformats.org/officeDocument/2006/relationships/hyperlink" Target="https://www.youtube.com/watch?v=6PG2mdU_i8k" TargetMode="Externa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s://www.youtube.com/watch?v=CwZAKJ8Y6YU"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ideo" Target="https://www.youtube.com/embed/MoHdOSuyovY?feature=oembed" TargetMode="External"/><Relationship Id="rId4" Type="http://schemas.openxmlformats.org/officeDocument/2006/relationships/image" Target="../media/image2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6PG2mdU_i8k?feature=oembed"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ideo" Target="https://www.youtube.com/embed/rLX_AoOinM4?feature=oembed"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CwZAKJ8Y6YU?feature=oembed" TargetMode="Externa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CF9XKRWnsTY" TargetMode="External"/><Relationship Id="rId2" Type="http://schemas.openxmlformats.org/officeDocument/2006/relationships/hyperlink" Target="https://www.youtube.com/watch?v=lUqVwPFgXO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lUqVwPFgXO4?feature=oembed" TargetMode="Externa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비디오 30" descr="핵심 라우터에 연결된 배선">
            <a:extLst>
              <a:ext uri="{FF2B5EF4-FFF2-40B4-BE49-F238E27FC236}">
                <a16:creationId xmlns:a16="http://schemas.microsoft.com/office/drawing/2014/main" id="{47208D72-997E-C365-7039-9AA9E2B59A19}"/>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101" r="-1" b="182"/>
          <a:stretch/>
        </p:blipFill>
        <p:spPr>
          <a:xfrm>
            <a:off x="20" y="-22"/>
            <a:ext cx="12191977" cy="6858022"/>
          </a:xfrm>
          <a:prstGeom prst="rect">
            <a:avLst/>
          </a:prstGeom>
        </p:spPr>
      </p:pic>
      <p:sp>
        <p:nvSpPr>
          <p:cNvPr id="32"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BB5A9E0A-C387-62E3-B8BC-5A125AFE7887}"/>
              </a:ext>
            </a:extLst>
          </p:cNvPr>
          <p:cNvSpPr>
            <a:spLocks noGrp="1"/>
          </p:cNvSpPr>
          <p:nvPr>
            <p:ph type="ctrTitle"/>
          </p:nvPr>
        </p:nvSpPr>
        <p:spPr>
          <a:xfrm>
            <a:off x="643466" y="643467"/>
            <a:ext cx="7050870" cy="3569242"/>
          </a:xfrm>
        </p:spPr>
        <p:txBody>
          <a:bodyPr anchor="t">
            <a:normAutofit/>
          </a:bodyPr>
          <a:lstStyle/>
          <a:p>
            <a:pPr algn="r"/>
            <a:r>
              <a:rPr lang="en-US" altLang="ko-KR" sz="5200" dirty="0">
                <a:solidFill>
                  <a:srgbClr val="FFFFFF"/>
                </a:solidFill>
                <a:ea typeface="맑은 고딕"/>
              </a:rPr>
              <a:t>Ch01. Network Game </a:t>
            </a:r>
            <a:r>
              <a:rPr lang="ko-KR" altLang="en-US" sz="5200" dirty="0">
                <a:solidFill>
                  <a:srgbClr val="FFFFFF"/>
                </a:solidFill>
                <a:ea typeface="맑은 고딕"/>
              </a:rPr>
              <a:t>Overview</a:t>
            </a:r>
            <a:endParaRPr lang="en-US" altLang="ko-KR" sz="5200" baseline="30000" dirty="0">
              <a:solidFill>
                <a:srgbClr val="FFFFFF"/>
              </a:solidFill>
              <a:ea typeface="맑은 고딕"/>
            </a:endParaRPr>
          </a:p>
        </p:txBody>
      </p:sp>
      <p:sp>
        <p:nvSpPr>
          <p:cNvPr id="3" name="부제목 2">
            <a:extLst>
              <a:ext uri="{FF2B5EF4-FFF2-40B4-BE49-F238E27FC236}">
                <a16:creationId xmlns:a16="http://schemas.microsoft.com/office/drawing/2014/main" id="{D25D6263-1277-31B1-00ED-9F6541487D8F}"/>
              </a:ext>
            </a:extLst>
          </p:cNvPr>
          <p:cNvSpPr>
            <a:spLocks noGrp="1"/>
          </p:cNvSpPr>
          <p:nvPr>
            <p:ph type="subTitle" idx="1"/>
          </p:nvPr>
        </p:nvSpPr>
        <p:spPr>
          <a:xfrm>
            <a:off x="643466" y="4551037"/>
            <a:ext cx="5449479" cy="1578054"/>
          </a:xfrm>
        </p:spPr>
        <p:txBody>
          <a:bodyPr anchor="b">
            <a:normAutofit/>
          </a:bodyPr>
          <a:lstStyle/>
          <a:p>
            <a:pPr algn="l"/>
            <a:r>
              <a:rPr lang="en-US" altLang="ko-KR" dirty="0">
                <a:solidFill>
                  <a:srgbClr val="FFFFFF"/>
                </a:solidFill>
              </a:rPr>
              <a:t>Game Server Programming</a:t>
            </a:r>
          </a:p>
        </p:txBody>
      </p:sp>
      <p:sp>
        <p:nvSpPr>
          <p:cNvPr id="3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09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1"/>
                                        </p:tgtEl>
                                      </p:cBhvr>
                                    </p:cmd>
                                  </p:childTnLst>
                                </p:cTn>
                              </p:par>
                            </p:childTnLst>
                          </p:cTn>
                        </p:par>
                      </p:childTnLst>
                    </p:cTn>
                  </p:par>
                </p:childTnLst>
              </p:cTn>
              <p:nextCondLst>
                <p:cond evt="onClick" delay="0">
                  <p:tgtEl>
                    <p:spTgt spid="31"/>
                  </p:tgtEl>
                </p:cond>
              </p:nextCondLst>
            </p:seq>
            <p:video>
              <p:cMediaNode mute="1">
                <p:cTn id="12" repeatCount="indefinite" fill="hold" display="0">
                  <p:stCondLst>
                    <p:cond delay="indefinite"/>
                  </p:stCondLst>
                </p:cTn>
                <p:tgtEl>
                  <p:spTgt spid="31"/>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C5A21C-2FC0-3A8C-544E-8C6E9E4307CE}"/>
              </a:ext>
            </a:extLst>
          </p:cNvPr>
          <p:cNvSpPr>
            <a:spLocks noGrp="1"/>
          </p:cNvSpPr>
          <p:nvPr>
            <p:ph type="title"/>
          </p:nvPr>
        </p:nvSpPr>
        <p:spPr>
          <a:xfrm>
            <a:off x="837406" y="33286"/>
            <a:ext cx="10515600" cy="1325563"/>
          </a:xfrm>
        </p:spPr>
        <p:txBody>
          <a:bodyPr/>
          <a:lstStyle/>
          <a:p>
            <a:r>
              <a:rPr lang="ko-KR" altLang="en-US" dirty="0" err="1">
                <a:latin typeface="Malgun Gothic"/>
                <a:ea typeface="Malgun Gothic"/>
              </a:rPr>
              <a:t>Maze</a:t>
            </a:r>
            <a:r>
              <a:rPr lang="ko-KR" altLang="en-US" dirty="0">
                <a:latin typeface="Malgun Gothic"/>
                <a:ea typeface="Malgun Gothic"/>
              </a:rPr>
              <a:t> </a:t>
            </a:r>
            <a:r>
              <a:rPr lang="ko-KR" altLang="en-US" dirty="0" err="1">
                <a:latin typeface="Malgun Gothic"/>
                <a:ea typeface="Malgun Gothic"/>
              </a:rPr>
              <a:t>War</a:t>
            </a:r>
            <a:r>
              <a:rPr lang="ko-KR" altLang="en-US" dirty="0">
                <a:latin typeface="Malgun Gothic"/>
                <a:ea typeface="Malgun Gothic"/>
              </a:rPr>
              <a:t> (</a:t>
            </a:r>
            <a:r>
              <a:rPr lang="en-US" altLang="ko-KR" dirty="0">
                <a:latin typeface="Malgun Gothic"/>
                <a:ea typeface="Malgun Gothic"/>
              </a:rPr>
              <a:t>1973)</a:t>
            </a:r>
            <a:endParaRPr lang="ko-KR" altLang="en-US" dirty="0"/>
          </a:p>
        </p:txBody>
      </p:sp>
      <p:pic>
        <p:nvPicPr>
          <p:cNvPr id="4" name="온라인 미디어 3" title="Maze War (1973) - First 3D first-person shooter">
            <a:hlinkClick r:id="" action="ppaction://media"/>
            <a:extLst>
              <a:ext uri="{FF2B5EF4-FFF2-40B4-BE49-F238E27FC236}">
                <a16:creationId xmlns:a16="http://schemas.microsoft.com/office/drawing/2014/main" id="{02C1BA80-D05B-1D3B-CC7B-A5CA78F24D38}"/>
              </a:ext>
            </a:extLst>
          </p:cNvPr>
          <p:cNvPicPr>
            <a:picLocks noGrp="1" noRot="1" noChangeAspect="1"/>
          </p:cNvPicPr>
          <p:nvPr>
            <p:ph idx="1"/>
            <a:videoFile r:link="rId1"/>
          </p:nvPr>
        </p:nvPicPr>
        <p:blipFill>
          <a:blip r:embed="rId3"/>
          <a:stretch>
            <a:fillRect/>
          </a:stretch>
        </p:blipFill>
        <p:spPr>
          <a:xfrm>
            <a:off x="2314892" y="1020013"/>
            <a:ext cx="7560628" cy="5669954"/>
          </a:xfrm>
          <a:prstGeom prst="rect">
            <a:avLst/>
          </a:prstGeom>
        </p:spPr>
      </p:pic>
    </p:spTree>
    <p:extLst>
      <p:ext uri="{BB962C8B-B14F-4D97-AF65-F5344CB8AC3E}">
        <p14:creationId xmlns:p14="http://schemas.microsoft.com/office/powerpoint/2010/main" val="364692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2" name="Rectangle 2071">
            <a:extLst>
              <a:ext uri="{FF2B5EF4-FFF2-40B4-BE49-F238E27FC236}">
                <a16:creationId xmlns:a16="http://schemas.microsoft.com/office/drawing/2014/main" id="{5EBC18B6-E5C3-4AD1-97A4-E6A3477A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FB8818E5-40A5-DF14-51B1-8EA0503CF4F8}"/>
              </a:ext>
            </a:extLst>
          </p:cNvPr>
          <p:cNvSpPr>
            <a:spLocks noGrp="1"/>
          </p:cNvSpPr>
          <p:nvPr>
            <p:ph type="title"/>
          </p:nvPr>
        </p:nvSpPr>
        <p:spPr>
          <a:xfrm>
            <a:off x="612647" y="1376136"/>
            <a:ext cx="6272784" cy="1545336"/>
          </a:xfrm>
        </p:spPr>
        <p:txBody>
          <a:bodyPr anchor="b">
            <a:normAutofit fontScale="90000"/>
          </a:bodyPr>
          <a:lstStyle/>
          <a:p>
            <a:r>
              <a:rPr lang="ko-KR" sz="5400" dirty="0" err="1">
                <a:ea typeface="+mj-lt"/>
                <a:cs typeface="+mj-lt"/>
              </a:rPr>
              <a:t>Direct</a:t>
            </a:r>
            <a:r>
              <a:rPr lang="ko-KR" sz="5400" dirty="0">
                <a:ea typeface="+mj-lt"/>
                <a:cs typeface="+mj-lt"/>
              </a:rPr>
              <a:t> </a:t>
            </a:r>
            <a:r>
              <a:rPr lang="ko-KR" sz="5400" dirty="0" err="1">
                <a:ea typeface="+mj-lt"/>
                <a:cs typeface="+mj-lt"/>
              </a:rPr>
              <a:t>connection</a:t>
            </a:r>
            <a:r>
              <a:rPr lang="ko-KR" sz="5400" dirty="0">
                <a:ea typeface="+mj-lt"/>
                <a:cs typeface="+mj-lt"/>
              </a:rPr>
              <a:t> </a:t>
            </a:r>
            <a:r>
              <a:rPr lang="ko-KR" sz="5400" dirty="0" err="1">
                <a:ea typeface="+mj-lt"/>
                <a:cs typeface="+mj-lt"/>
              </a:rPr>
              <a:t>between</a:t>
            </a:r>
            <a:r>
              <a:rPr lang="ko-KR" sz="5400" dirty="0">
                <a:ea typeface="+mj-lt"/>
                <a:cs typeface="+mj-lt"/>
              </a:rPr>
              <a:t> </a:t>
            </a:r>
            <a:r>
              <a:rPr lang="ko-KR" sz="5400" dirty="0" err="1">
                <a:ea typeface="+mj-lt"/>
                <a:cs typeface="+mj-lt"/>
              </a:rPr>
              <a:t>computers</a:t>
            </a:r>
            <a:r>
              <a:rPr lang="ko-KR" sz="5400" dirty="0">
                <a:ea typeface="+mj-lt"/>
                <a:cs typeface="+mj-lt"/>
              </a:rPr>
              <a:t> </a:t>
            </a:r>
            <a:r>
              <a:rPr lang="ko-KR" sz="5400" dirty="0" err="1">
                <a:ea typeface="+mj-lt"/>
                <a:cs typeface="+mj-lt"/>
              </a:rPr>
              <a:t>using</a:t>
            </a:r>
            <a:r>
              <a:rPr lang="ko-KR" sz="5400" dirty="0">
                <a:ea typeface="+mj-lt"/>
                <a:cs typeface="+mj-lt"/>
              </a:rPr>
              <a:t> </a:t>
            </a:r>
            <a:r>
              <a:rPr lang="ko-KR" sz="5400" dirty="0" err="1">
                <a:ea typeface="+mj-lt"/>
                <a:cs typeface="+mj-lt"/>
              </a:rPr>
              <a:t>serial</a:t>
            </a:r>
            <a:r>
              <a:rPr lang="ko-KR" sz="5400" dirty="0">
                <a:ea typeface="+mj-lt"/>
                <a:cs typeface="+mj-lt"/>
              </a:rPr>
              <a:t> </a:t>
            </a:r>
            <a:r>
              <a:rPr lang="ko-KR" sz="5400" dirty="0" err="1">
                <a:ea typeface="+mj-lt"/>
                <a:cs typeface="+mj-lt"/>
              </a:rPr>
              <a:t>ports</a:t>
            </a:r>
            <a:endParaRPr lang="ko-KR" altLang="en-US" sz="5400" dirty="0" err="1">
              <a:ea typeface="맑은 고딕"/>
            </a:endParaRPr>
          </a:p>
        </p:txBody>
      </p:sp>
      <p:sp>
        <p:nvSpPr>
          <p:cNvPr id="2074" name="Rectangle 2073">
            <a:extLst>
              <a:ext uri="{FF2B5EF4-FFF2-40B4-BE49-F238E27FC236}">
                <a16:creationId xmlns:a16="http://schemas.microsoft.com/office/drawing/2014/main" id="{136A4AB6-B72B-4CC6-ADCF-BE807B6C3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What is Serial Port in 2024 | Сomprehensive guide of Serial Port">
            <a:extLst>
              <a:ext uri="{FF2B5EF4-FFF2-40B4-BE49-F238E27FC236}">
                <a16:creationId xmlns:a16="http://schemas.microsoft.com/office/drawing/2014/main" id="{66EB685E-DB77-519F-6DF1-A167BF235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517" r="1" b="21641"/>
          <a:stretch/>
        </p:blipFill>
        <p:spPr bwMode="auto">
          <a:xfrm>
            <a:off x="7684008" y="1"/>
            <a:ext cx="4507992" cy="2240280"/>
          </a:xfrm>
          <a:prstGeom prst="rect">
            <a:avLst/>
          </a:prstGeom>
          <a:noFill/>
          <a:extLst>
            <a:ext uri="{909E8E84-426E-40DD-AFC4-6F175D3DCCD1}">
              <a14:hiddenFill xmlns:a14="http://schemas.microsoft.com/office/drawing/2010/main">
                <a:solidFill>
                  <a:srgbClr val="FFFFFF"/>
                </a:solidFill>
              </a14:hiddenFill>
            </a:ext>
          </a:extLst>
        </p:spPr>
      </p:pic>
      <p:sp>
        <p:nvSpPr>
          <p:cNvPr id="2076" name="Rectangle 2075">
            <a:extLst>
              <a:ext uri="{FF2B5EF4-FFF2-40B4-BE49-F238E27FC236}">
                <a16:creationId xmlns:a16="http://schemas.microsoft.com/office/drawing/2014/main" id="{B35D540D-9486-4236-952A-F72DC52D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내용 개체 틀 2">
            <a:extLst>
              <a:ext uri="{FF2B5EF4-FFF2-40B4-BE49-F238E27FC236}">
                <a16:creationId xmlns:a16="http://schemas.microsoft.com/office/drawing/2014/main" id="{E206CD46-2B23-2B12-51B0-6D4D5776F464}"/>
              </a:ext>
            </a:extLst>
          </p:cNvPr>
          <p:cNvSpPr>
            <a:spLocks noGrp="1"/>
          </p:cNvSpPr>
          <p:nvPr>
            <p:ph idx="1"/>
          </p:nvPr>
        </p:nvSpPr>
        <p:spPr>
          <a:xfrm>
            <a:off x="612647" y="3355848"/>
            <a:ext cx="6913567" cy="2825496"/>
          </a:xfrm>
        </p:spPr>
        <p:txBody>
          <a:bodyPr vert="horz" lIns="91440" tIns="45720" rIns="91440" bIns="45720" rtlCol="0" anchor="t">
            <a:normAutofit lnSpcReduction="10000"/>
          </a:bodyPr>
          <a:lstStyle/>
          <a:p>
            <a:pPr>
              <a:buFont typeface="Courier New" panose="020B0604020202020204" pitchFamily="34" charset="0"/>
              <a:buChar char="o"/>
            </a:pPr>
            <a:r>
              <a:rPr lang="ko-KR" sz="2100" dirty="0" err="1">
                <a:ea typeface="+mn-lt"/>
                <a:cs typeface="+mn-lt"/>
              </a:rPr>
              <a:t>PCs</a:t>
            </a:r>
            <a:r>
              <a:rPr lang="ko-KR" sz="2100" dirty="0">
                <a:ea typeface="+mn-lt"/>
                <a:cs typeface="+mn-lt"/>
              </a:rPr>
              <a:t> </a:t>
            </a:r>
            <a:r>
              <a:rPr lang="ko-KR" sz="2100" dirty="0" err="1">
                <a:ea typeface="+mn-lt"/>
                <a:cs typeface="+mn-lt"/>
              </a:rPr>
              <a:t>began</a:t>
            </a:r>
            <a:r>
              <a:rPr lang="ko-KR" sz="2100" dirty="0">
                <a:ea typeface="+mn-lt"/>
                <a:cs typeface="+mn-lt"/>
              </a:rPr>
              <a:t> </a:t>
            </a:r>
            <a:r>
              <a:rPr lang="ko-KR" sz="2100" dirty="0" err="1">
                <a:ea typeface="+mn-lt"/>
                <a:cs typeface="+mn-lt"/>
              </a:rPr>
              <a:t>to</a:t>
            </a:r>
            <a:r>
              <a:rPr lang="ko-KR" sz="2100" dirty="0">
                <a:ea typeface="+mn-lt"/>
                <a:cs typeface="+mn-lt"/>
              </a:rPr>
              <a:t> </a:t>
            </a:r>
            <a:r>
              <a:rPr lang="ko-KR" sz="2100" dirty="0" err="1">
                <a:ea typeface="+mn-lt"/>
                <a:cs typeface="+mn-lt"/>
              </a:rPr>
              <a:t>spread</a:t>
            </a:r>
            <a:r>
              <a:rPr lang="ko-KR" sz="2100" dirty="0">
                <a:ea typeface="+mn-lt"/>
                <a:cs typeface="+mn-lt"/>
              </a:rPr>
              <a:t> </a:t>
            </a:r>
            <a:r>
              <a:rPr lang="ko-KR" sz="2100" dirty="0" err="1">
                <a:ea typeface="+mn-lt"/>
                <a:cs typeface="+mn-lt"/>
              </a:rPr>
              <a:t>in</a:t>
            </a:r>
            <a:r>
              <a:rPr lang="ko-KR" sz="2100" dirty="0">
                <a:ea typeface="+mn-lt"/>
                <a:cs typeface="+mn-lt"/>
              </a:rPr>
              <a:t> </a:t>
            </a:r>
            <a:r>
              <a:rPr lang="ko-KR" sz="2100" dirty="0" err="1">
                <a:ea typeface="+mn-lt"/>
                <a:cs typeface="+mn-lt"/>
              </a:rPr>
              <a:t>the</a:t>
            </a:r>
            <a:r>
              <a:rPr lang="ko-KR" sz="2100" dirty="0">
                <a:ea typeface="+mn-lt"/>
                <a:cs typeface="+mn-lt"/>
              </a:rPr>
              <a:t> </a:t>
            </a:r>
            <a:r>
              <a:rPr lang="en-US" altLang="ko-KR" sz="2100" dirty="0">
                <a:ea typeface="+mn-lt"/>
                <a:cs typeface="+mn-lt"/>
              </a:rPr>
              <a:t>1970s</a:t>
            </a:r>
            <a:endParaRPr lang="ko-KR" altLang="en-US" sz="2100" dirty="0">
              <a:ea typeface="맑은 고딕"/>
            </a:endParaRPr>
          </a:p>
          <a:p>
            <a:pPr>
              <a:buFont typeface="Courier New" panose="020B0604020202020204" pitchFamily="34" charset="0"/>
              <a:buChar char="o"/>
            </a:pPr>
            <a:r>
              <a:rPr lang="ko-KR" altLang="en-US" sz="2100" dirty="0" err="1">
                <a:ea typeface="맑은 고딕"/>
              </a:rPr>
              <a:t>Serial</a:t>
            </a:r>
            <a:r>
              <a:rPr lang="ko-KR" altLang="en-US" sz="2100" dirty="0">
                <a:ea typeface="맑은 고딕"/>
              </a:rPr>
              <a:t> </a:t>
            </a:r>
            <a:r>
              <a:rPr lang="ko-KR" altLang="en-US" sz="2100" dirty="0" err="1">
                <a:ea typeface="맑은 고딕"/>
              </a:rPr>
              <a:t>ports</a:t>
            </a:r>
            <a:r>
              <a:rPr lang="ko-KR" altLang="en-US" sz="2100" dirty="0">
                <a:ea typeface="맑은 고딕"/>
              </a:rPr>
              <a:t>: </a:t>
            </a:r>
          </a:p>
          <a:p>
            <a:pPr lvl="1">
              <a:buFont typeface="Wingdings" panose="020B0604020202020204" pitchFamily="34" charset="0"/>
              <a:buChar char="§"/>
            </a:pPr>
            <a:r>
              <a:rPr lang="ko-KR" sz="2100" dirty="0" err="1">
                <a:ea typeface="+mn-lt"/>
                <a:cs typeface="+mn-lt"/>
              </a:rPr>
              <a:t>Mainly</a:t>
            </a:r>
            <a:r>
              <a:rPr lang="ko-KR" sz="2100" dirty="0">
                <a:ea typeface="+mn-lt"/>
                <a:cs typeface="+mn-lt"/>
              </a:rPr>
              <a:t> </a:t>
            </a:r>
            <a:r>
              <a:rPr lang="ko-KR" sz="2100" dirty="0" err="1">
                <a:ea typeface="+mn-lt"/>
                <a:cs typeface="+mn-lt"/>
              </a:rPr>
              <a:t>used</a:t>
            </a:r>
            <a:r>
              <a:rPr lang="ko-KR" sz="2100" dirty="0">
                <a:ea typeface="+mn-lt"/>
                <a:cs typeface="+mn-lt"/>
              </a:rPr>
              <a:t> </a:t>
            </a:r>
            <a:r>
              <a:rPr lang="ko-KR" sz="2100" dirty="0" err="1">
                <a:ea typeface="+mn-lt"/>
                <a:cs typeface="+mn-lt"/>
              </a:rPr>
              <a:t>for</a:t>
            </a:r>
            <a:r>
              <a:rPr lang="ko-KR" sz="2100" dirty="0">
                <a:ea typeface="+mn-lt"/>
                <a:cs typeface="+mn-lt"/>
              </a:rPr>
              <a:t> </a:t>
            </a:r>
            <a:r>
              <a:rPr lang="ko-KR" sz="2100" dirty="0" err="1">
                <a:ea typeface="+mn-lt"/>
                <a:cs typeface="+mn-lt"/>
              </a:rPr>
              <a:t>communication</a:t>
            </a:r>
            <a:r>
              <a:rPr lang="ko-KR" sz="2100" dirty="0">
                <a:ea typeface="+mn-lt"/>
                <a:cs typeface="+mn-lt"/>
              </a:rPr>
              <a:t> </a:t>
            </a:r>
            <a:r>
              <a:rPr lang="ko-KR" sz="2100" dirty="0" err="1">
                <a:ea typeface="+mn-lt"/>
                <a:cs typeface="+mn-lt"/>
              </a:rPr>
              <a:t>with</a:t>
            </a:r>
            <a:r>
              <a:rPr lang="ko-KR" sz="2100" dirty="0">
                <a:ea typeface="+mn-lt"/>
                <a:cs typeface="+mn-lt"/>
              </a:rPr>
              <a:t> </a:t>
            </a:r>
            <a:r>
              <a:rPr lang="ko-KR" sz="2100" dirty="0" err="1">
                <a:ea typeface="+mn-lt"/>
                <a:cs typeface="+mn-lt"/>
              </a:rPr>
              <a:t>peripheral</a:t>
            </a:r>
            <a:r>
              <a:rPr lang="ko-KR" sz="2100" dirty="0">
                <a:ea typeface="+mn-lt"/>
                <a:cs typeface="+mn-lt"/>
              </a:rPr>
              <a:t> </a:t>
            </a:r>
            <a:r>
              <a:rPr lang="ko-KR" sz="2100" dirty="0" err="1">
                <a:ea typeface="+mn-lt"/>
                <a:cs typeface="+mn-lt"/>
              </a:rPr>
              <a:t>devices</a:t>
            </a:r>
            <a:r>
              <a:rPr lang="ko-KR" sz="2100" dirty="0">
                <a:ea typeface="+mn-lt"/>
                <a:cs typeface="+mn-lt"/>
              </a:rPr>
              <a:t> </a:t>
            </a:r>
            <a:r>
              <a:rPr lang="ko-KR" sz="2100" dirty="0" err="1">
                <a:ea typeface="+mn-lt"/>
                <a:cs typeface="+mn-lt"/>
              </a:rPr>
              <a:t>such</a:t>
            </a:r>
            <a:r>
              <a:rPr lang="ko-KR" sz="2100" dirty="0">
                <a:ea typeface="+mn-lt"/>
                <a:cs typeface="+mn-lt"/>
              </a:rPr>
              <a:t> </a:t>
            </a:r>
            <a:r>
              <a:rPr lang="ko-KR" sz="2100" dirty="0" err="1">
                <a:ea typeface="+mn-lt"/>
                <a:cs typeface="+mn-lt"/>
              </a:rPr>
              <a:t>as</a:t>
            </a:r>
            <a:r>
              <a:rPr lang="ko-KR" sz="2100" dirty="0">
                <a:ea typeface="+mn-lt"/>
                <a:cs typeface="+mn-lt"/>
              </a:rPr>
              <a:t> </a:t>
            </a:r>
            <a:r>
              <a:rPr lang="ko-KR" sz="2100" dirty="0" err="1">
                <a:ea typeface="+mn-lt"/>
                <a:cs typeface="+mn-lt"/>
              </a:rPr>
              <a:t>printers</a:t>
            </a:r>
            <a:r>
              <a:rPr lang="ko-KR" sz="2100" dirty="0">
                <a:ea typeface="+mn-lt"/>
                <a:cs typeface="+mn-lt"/>
              </a:rPr>
              <a:t> and </a:t>
            </a:r>
            <a:r>
              <a:rPr lang="ko-KR" sz="2100" dirty="0" err="1">
                <a:ea typeface="+mn-lt"/>
                <a:cs typeface="+mn-lt"/>
              </a:rPr>
              <a:t>modems</a:t>
            </a:r>
            <a:endParaRPr lang="ko-KR" altLang="en-US" sz="2100" dirty="0" err="1">
              <a:ea typeface="맑은 고딕"/>
            </a:endParaRPr>
          </a:p>
          <a:p>
            <a:pPr lvl="1">
              <a:buFont typeface="Wingdings" panose="020B0604020202020204" pitchFamily="34" charset="0"/>
              <a:buChar char="§"/>
            </a:pPr>
            <a:r>
              <a:rPr lang="ko-KR" sz="2100" dirty="0">
                <a:ea typeface="+mn-lt"/>
                <a:cs typeface="+mn-lt"/>
              </a:rPr>
              <a:t>Data </a:t>
            </a:r>
            <a:r>
              <a:rPr lang="ko-KR" sz="2100" dirty="0" err="1">
                <a:ea typeface="+mn-lt"/>
                <a:cs typeface="+mn-lt"/>
              </a:rPr>
              <a:t>can</a:t>
            </a:r>
            <a:r>
              <a:rPr lang="ko-KR" sz="2100" dirty="0">
                <a:ea typeface="+mn-lt"/>
                <a:cs typeface="+mn-lt"/>
              </a:rPr>
              <a:t> </a:t>
            </a:r>
            <a:r>
              <a:rPr lang="ko-KR" sz="2100" dirty="0" err="1">
                <a:ea typeface="+mn-lt"/>
                <a:cs typeface="+mn-lt"/>
              </a:rPr>
              <a:t>be</a:t>
            </a:r>
            <a:r>
              <a:rPr lang="ko-KR" sz="2100" dirty="0">
                <a:ea typeface="+mn-lt"/>
                <a:cs typeface="+mn-lt"/>
              </a:rPr>
              <a:t> </a:t>
            </a:r>
            <a:r>
              <a:rPr lang="ko-KR" sz="2100" dirty="0" err="1">
                <a:ea typeface="+mn-lt"/>
                <a:cs typeface="+mn-lt"/>
              </a:rPr>
              <a:t>transmitted</a:t>
            </a:r>
            <a:r>
              <a:rPr lang="ko-KR" sz="2100" dirty="0">
                <a:ea typeface="+mn-lt"/>
                <a:cs typeface="+mn-lt"/>
              </a:rPr>
              <a:t> </a:t>
            </a:r>
            <a:r>
              <a:rPr lang="ko-KR" sz="2100" dirty="0" err="1">
                <a:ea typeface="+mn-lt"/>
                <a:cs typeface="+mn-lt"/>
              </a:rPr>
              <a:t>one</a:t>
            </a:r>
            <a:r>
              <a:rPr lang="ko-KR" sz="2100" dirty="0">
                <a:ea typeface="+mn-lt"/>
                <a:cs typeface="+mn-lt"/>
              </a:rPr>
              <a:t> </a:t>
            </a:r>
            <a:r>
              <a:rPr lang="ko-KR" sz="2100" dirty="0" err="1">
                <a:ea typeface="+mn-lt"/>
                <a:cs typeface="+mn-lt"/>
              </a:rPr>
              <a:t>bit</a:t>
            </a:r>
            <a:r>
              <a:rPr lang="ko-KR" sz="2100" dirty="0">
                <a:ea typeface="+mn-lt"/>
                <a:cs typeface="+mn-lt"/>
              </a:rPr>
              <a:t> </a:t>
            </a:r>
            <a:r>
              <a:rPr lang="ko-KR" sz="2100" dirty="0" err="1">
                <a:ea typeface="+mn-lt"/>
                <a:cs typeface="+mn-lt"/>
              </a:rPr>
              <a:t>at</a:t>
            </a:r>
            <a:r>
              <a:rPr lang="ko-KR" sz="2100" dirty="0">
                <a:ea typeface="+mn-lt"/>
                <a:cs typeface="+mn-lt"/>
              </a:rPr>
              <a:t> </a:t>
            </a:r>
            <a:r>
              <a:rPr lang="ko-KR" sz="2100" dirty="0" err="1">
                <a:ea typeface="+mn-lt"/>
                <a:cs typeface="+mn-lt"/>
              </a:rPr>
              <a:t>a</a:t>
            </a:r>
            <a:r>
              <a:rPr lang="ko-KR" sz="2100" dirty="0">
                <a:ea typeface="+mn-lt"/>
                <a:cs typeface="+mn-lt"/>
              </a:rPr>
              <a:t> </a:t>
            </a:r>
            <a:r>
              <a:rPr lang="ko-KR" sz="2100" dirty="0" err="1">
                <a:ea typeface="+mn-lt"/>
                <a:cs typeface="+mn-lt"/>
              </a:rPr>
              <a:t>time</a:t>
            </a:r>
            <a:endParaRPr lang="ko-KR" sz="2100" dirty="0" err="1"/>
          </a:p>
          <a:p>
            <a:r>
              <a:rPr lang="ko-KR" sz="1700" dirty="0" err="1">
                <a:ea typeface="+mn-lt"/>
                <a:cs typeface="+mn-lt"/>
              </a:rPr>
              <a:t>Game</a:t>
            </a:r>
            <a:r>
              <a:rPr lang="ko-KR" sz="1700" dirty="0">
                <a:ea typeface="+mn-lt"/>
                <a:cs typeface="+mn-lt"/>
              </a:rPr>
              <a:t> </a:t>
            </a:r>
            <a:r>
              <a:rPr lang="ko-KR" sz="1700" dirty="0" err="1">
                <a:ea typeface="+mn-lt"/>
                <a:cs typeface="+mn-lt"/>
              </a:rPr>
              <a:t>development</a:t>
            </a:r>
            <a:r>
              <a:rPr lang="ko-KR" sz="1700" dirty="0">
                <a:ea typeface="+mn-lt"/>
                <a:cs typeface="+mn-lt"/>
              </a:rPr>
              <a:t> </a:t>
            </a:r>
            <a:r>
              <a:rPr lang="ko-KR" sz="1700" dirty="0" err="1">
                <a:ea typeface="+mn-lt"/>
                <a:cs typeface="+mn-lt"/>
              </a:rPr>
              <a:t>technology</a:t>
            </a:r>
            <a:r>
              <a:rPr lang="ko-KR" sz="1700" dirty="0">
                <a:ea typeface="+mn-lt"/>
                <a:cs typeface="+mn-lt"/>
              </a:rPr>
              <a:t> </a:t>
            </a:r>
            <a:r>
              <a:rPr lang="ko-KR" sz="1700" dirty="0" err="1">
                <a:ea typeface="+mn-lt"/>
                <a:cs typeface="+mn-lt"/>
              </a:rPr>
              <a:t>utilizing</a:t>
            </a:r>
            <a:r>
              <a:rPr lang="ko-KR" sz="1700" dirty="0">
                <a:ea typeface="+mn-lt"/>
                <a:cs typeface="+mn-lt"/>
              </a:rPr>
              <a:t> </a:t>
            </a:r>
            <a:r>
              <a:rPr lang="ko-KR" sz="1700" dirty="0" err="1">
                <a:ea typeface="+mn-lt"/>
                <a:cs typeface="+mn-lt"/>
              </a:rPr>
              <a:t>local</a:t>
            </a:r>
            <a:r>
              <a:rPr lang="ko-KR" sz="1700" dirty="0">
                <a:ea typeface="+mn-lt"/>
                <a:cs typeface="+mn-lt"/>
              </a:rPr>
              <a:t> </a:t>
            </a:r>
            <a:r>
              <a:rPr lang="ko-KR" sz="1700" dirty="0" err="1">
                <a:ea typeface="+mn-lt"/>
                <a:cs typeface="+mn-lt"/>
              </a:rPr>
              <a:t>networks</a:t>
            </a:r>
            <a:r>
              <a:rPr lang="ko-KR" sz="1700" dirty="0">
                <a:ea typeface="+mn-lt"/>
                <a:cs typeface="+mn-lt"/>
              </a:rPr>
              <a:t> </a:t>
            </a:r>
            <a:r>
              <a:rPr lang="ko-KR" sz="1700" dirty="0" err="1">
                <a:ea typeface="+mn-lt"/>
                <a:cs typeface="+mn-lt"/>
              </a:rPr>
              <a:t>was</a:t>
            </a:r>
            <a:r>
              <a:rPr lang="ko-KR" sz="1700" dirty="0">
                <a:ea typeface="+mn-lt"/>
                <a:cs typeface="+mn-lt"/>
              </a:rPr>
              <a:t> </a:t>
            </a:r>
            <a:r>
              <a:rPr lang="ko-KR" sz="1700" dirty="0" err="1">
                <a:ea typeface="+mn-lt"/>
                <a:cs typeface="+mn-lt"/>
              </a:rPr>
              <a:t>possible</a:t>
            </a:r>
            <a:r>
              <a:rPr lang="ko-KR" sz="1700" dirty="0">
                <a:ea typeface="+mn-lt"/>
                <a:cs typeface="+mn-lt"/>
              </a:rPr>
              <a:t> </a:t>
            </a:r>
            <a:r>
              <a:rPr lang="ko-KR" sz="1700" dirty="0" err="1">
                <a:ea typeface="+mn-lt"/>
                <a:cs typeface="+mn-lt"/>
              </a:rPr>
              <a:t>in</a:t>
            </a:r>
            <a:r>
              <a:rPr lang="ko-KR" sz="1700" dirty="0">
                <a:ea typeface="+mn-lt"/>
                <a:cs typeface="+mn-lt"/>
              </a:rPr>
              <a:t> </a:t>
            </a:r>
            <a:r>
              <a:rPr lang="ko-KR" sz="1700" dirty="0" err="1">
                <a:ea typeface="+mn-lt"/>
                <a:cs typeface="+mn-lt"/>
              </a:rPr>
              <a:t>the</a:t>
            </a:r>
            <a:r>
              <a:rPr lang="ko-KR" sz="1700" dirty="0">
                <a:ea typeface="+mn-lt"/>
                <a:cs typeface="+mn-lt"/>
              </a:rPr>
              <a:t> </a:t>
            </a:r>
            <a:r>
              <a:rPr lang="ko-KR" sz="1700" dirty="0" err="1">
                <a:ea typeface="+mn-lt"/>
                <a:cs typeface="+mn-lt"/>
              </a:rPr>
              <a:t>early</a:t>
            </a:r>
            <a:r>
              <a:rPr lang="ko-KR" sz="1700" dirty="0">
                <a:ea typeface="+mn-lt"/>
                <a:cs typeface="+mn-lt"/>
              </a:rPr>
              <a:t> </a:t>
            </a:r>
            <a:r>
              <a:rPr lang="en-US" altLang="ko-KR" sz="1700" dirty="0">
                <a:ea typeface="+mn-lt"/>
                <a:cs typeface="+mn-lt"/>
              </a:rPr>
              <a:t>1980s</a:t>
            </a:r>
            <a:endParaRPr lang="ko-KR" altLang="en-US" sz="1700" dirty="0">
              <a:ea typeface="맑은 고딕"/>
            </a:endParaRPr>
          </a:p>
          <a:p>
            <a:r>
              <a:rPr lang="ko-KR" sz="1700" dirty="0" err="1">
                <a:ea typeface="+mn-lt"/>
                <a:cs typeface="+mn-lt"/>
              </a:rPr>
              <a:t>In</a:t>
            </a:r>
            <a:r>
              <a:rPr lang="ko-KR" sz="1700" dirty="0">
                <a:ea typeface="+mn-lt"/>
                <a:cs typeface="+mn-lt"/>
              </a:rPr>
              <a:t> </a:t>
            </a:r>
            <a:r>
              <a:rPr lang="ko-KR" sz="1700" dirty="0" err="1">
                <a:ea typeface="+mn-lt"/>
                <a:cs typeface="+mn-lt"/>
              </a:rPr>
              <a:t>the</a:t>
            </a:r>
            <a:r>
              <a:rPr lang="ko-KR" sz="1700" dirty="0">
                <a:ea typeface="+mn-lt"/>
                <a:cs typeface="+mn-lt"/>
              </a:rPr>
              <a:t> 1990s, </a:t>
            </a:r>
            <a:r>
              <a:rPr lang="ko-KR" sz="1700" dirty="0" err="1">
                <a:ea typeface="+mn-lt"/>
                <a:cs typeface="+mn-lt"/>
              </a:rPr>
              <a:t>ideas</a:t>
            </a:r>
            <a:r>
              <a:rPr lang="ko-KR" sz="1700" dirty="0">
                <a:ea typeface="+mn-lt"/>
                <a:cs typeface="+mn-lt"/>
              </a:rPr>
              <a:t> </a:t>
            </a:r>
            <a:r>
              <a:rPr lang="ko-KR" sz="1700" dirty="0" err="1">
                <a:ea typeface="+mn-lt"/>
                <a:cs typeface="+mn-lt"/>
              </a:rPr>
              <a:t>related</a:t>
            </a:r>
            <a:r>
              <a:rPr lang="ko-KR" sz="1700" dirty="0">
                <a:ea typeface="+mn-lt"/>
                <a:cs typeface="+mn-lt"/>
              </a:rPr>
              <a:t> </a:t>
            </a:r>
            <a:r>
              <a:rPr lang="ko-KR" sz="1700" dirty="0" err="1">
                <a:ea typeface="+mn-lt"/>
                <a:cs typeface="+mn-lt"/>
              </a:rPr>
              <a:t>to</a:t>
            </a:r>
            <a:r>
              <a:rPr lang="ko-KR" sz="1700" dirty="0">
                <a:ea typeface="+mn-lt"/>
                <a:cs typeface="+mn-lt"/>
              </a:rPr>
              <a:t> </a:t>
            </a:r>
            <a:r>
              <a:rPr lang="ko-KR" sz="1700" dirty="0" err="1">
                <a:ea typeface="+mn-lt"/>
                <a:cs typeface="+mn-lt"/>
              </a:rPr>
              <a:t>computer-connected</a:t>
            </a:r>
            <a:r>
              <a:rPr lang="ko-KR" sz="1700" dirty="0">
                <a:ea typeface="+mn-lt"/>
                <a:cs typeface="+mn-lt"/>
              </a:rPr>
              <a:t> </a:t>
            </a:r>
            <a:r>
              <a:rPr lang="ko-KR" sz="1700" dirty="0" err="1">
                <a:ea typeface="+mn-lt"/>
                <a:cs typeface="+mn-lt"/>
              </a:rPr>
              <a:t>game</a:t>
            </a:r>
            <a:r>
              <a:rPr lang="ko-KR" sz="1700" dirty="0">
                <a:ea typeface="+mn-lt"/>
                <a:cs typeface="+mn-lt"/>
              </a:rPr>
              <a:t> </a:t>
            </a:r>
            <a:r>
              <a:rPr lang="ko-KR" sz="1700" dirty="0" err="1">
                <a:ea typeface="+mn-lt"/>
                <a:cs typeface="+mn-lt"/>
              </a:rPr>
              <a:t>play</a:t>
            </a:r>
            <a:r>
              <a:rPr lang="ko-KR" sz="1700" dirty="0">
                <a:ea typeface="+mn-lt"/>
                <a:cs typeface="+mn-lt"/>
              </a:rPr>
              <a:t> </a:t>
            </a:r>
            <a:r>
              <a:rPr lang="ko-KR" sz="1700" dirty="0" err="1">
                <a:ea typeface="+mn-lt"/>
                <a:cs typeface="+mn-lt"/>
              </a:rPr>
              <a:t>began</a:t>
            </a:r>
            <a:r>
              <a:rPr lang="ko-KR" sz="1700" dirty="0">
                <a:ea typeface="+mn-lt"/>
                <a:cs typeface="+mn-lt"/>
              </a:rPr>
              <a:t> </a:t>
            </a:r>
            <a:r>
              <a:rPr lang="ko-KR" sz="1700" dirty="0" err="1">
                <a:ea typeface="+mn-lt"/>
                <a:cs typeface="+mn-lt"/>
              </a:rPr>
              <a:t>to</a:t>
            </a:r>
            <a:r>
              <a:rPr lang="ko-KR" sz="1700" dirty="0">
                <a:ea typeface="+mn-lt"/>
                <a:cs typeface="+mn-lt"/>
              </a:rPr>
              <a:t> </a:t>
            </a:r>
            <a:r>
              <a:rPr lang="ko-KR" sz="1700" dirty="0" err="1">
                <a:ea typeface="+mn-lt"/>
                <a:cs typeface="+mn-lt"/>
              </a:rPr>
              <a:t>attract</a:t>
            </a:r>
            <a:r>
              <a:rPr lang="ko-KR" sz="1700" dirty="0">
                <a:ea typeface="+mn-lt"/>
                <a:cs typeface="+mn-lt"/>
              </a:rPr>
              <a:t> </a:t>
            </a:r>
            <a:r>
              <a:rPr lang="ko-KR" sz="1700" dirty="0" err="1">
                <a:ea typeface="+mn-lt"/>
                <a:cs typeface="+mn-lt"/>
              </a:rPr>
              <a:t>attention</a:t>
            </a:r>
            <a:endParaRPr lang="ko-KR" altLang="en-US" sz="1700" dirty="0" err="1">
              <a:ea typeface="맑은 고딕"/>
            </a:endParaRPr>
          </a:p>
          <a:p>
            <a:pPr lvl="2">
              <a:buFont typeface="Wingdings" panose="020B0604020202020204" pitchFamily="34" charset="0"/>
              <a:buChar char="§"/>
            </a:pPr>
            <a:endParaRPr lang="ko-KR" altLang="en-US" sz="1700" dirty="0">
              <a:ea typeface="맑은 고딕"/>
            </a:endParaRPr>
          </a:p>
        </p:txBody>
      </p:sp>
      <p:pic>
        <p:nvPicPr>
          <p:cNvPr id="2054" name="Picture 6" descr="Serial Direct Cable Connection, DB9, DB25, COM Ports and Pinouts">
            <a:extLst>
              <a:ext uri="{FF2B5EF4-FFF2-40B4-BE49-F238E27FC236}">
                <a16:creationId xmlns:a16="http://schemas.microsoft.com/office/drawing/2014/main" id="{0145B196-7C5F-7A1D-8752-AD5E89936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380" r="10069" b="3"/>
          <a:stretch/>
        </p:blipFill>
        <p:spPr bwMode="auto">
          <a:xfrm>
            <a:off x="7684008" y="2308860"/>
            <a:ext cx="4507992" cy="22402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erence Between “COM”, “USB”, “Serial Port” – Rabbi Al-Mamun(Saihan)">
            <a:extLst>
              <a:ext uri="{FF2B5EF4-FFF2-40B4-BE49-F238E27FC236}">
                <a16:creationId xmlns:a16="http://schemas.microsoft.com/office/drawing/2014/main" id="{76248AE5-FFDF-5D05-28A3-B0B02A2DF2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08" r="12753" b="1"/>
          <a:stretch/>
        </p:blipFill>
        <p:spPr bwMode="auto">
          <a:xfrm>
            <a:off x="7684008" y="4617720"/>
            <a:ext cx="4507992" cy="224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631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3"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FriendlyWire - Discover the joy of understanding electronics">
            <a:extLst>
              <a:ext uri="{FF2B5EF4-FFF2-40B4-BE49-F238E27FC236}">
                <a16:creationId xmlns:a16="http://schemas.microsoft.com/office/drawing/2014/main" id="{96D3AA41-7776-D8FD-8566-4A681DAB9D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174" r="6515"/>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4"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37A4B5A0-FD49-3C31-159C-58EC81104831}"/>
              </a:ext>
            </a:extLst>
          </p:cNvPr>
          <p:cNvSpPr>
            <a:spLocks noGrp="1"/>
          </p:cNvSpPr>
          <p:nvPr>
            <p:ph type="title"/>
          </p:nvPr>
        </p:nvSpPr>
        <p:spPr>
          <a:xfrm>
            <a:off x="7531610" y="365125"/>
            <a:ext cx="3822189" cy="1899912"/>
          </a:xfrm>
        </p:spPr>
        <p:txBody>
          <a:bodyPr>
            <a:normAutofit/>
          </a:bodyPr>
          <a:lstStyle/>
          <a:p>
            <a:r>
              <a:rPr lang="ko-KR" altLang="en-US" sz="4000" dirty="0">
                <a:ea typeface="맑은 고딕"/>
              </a:rPr>
              <a:t>1.1.3 MUD: </a:t>
            </a:r>
            <a:r>
              <a:rPr lang="ko-KR" sz="4000" dirty="0" err="1">
                <a:ea typeface="+mj-lt"/>
                <a:cs typeface="+mj-lt"/>
              </a:rPr>
              <a:t>Multi-User</a:t>
            </a:r>
            <a:r>
              <a:rPr lang="ko-KR" sz="4000" dirty="0">
                <a:ea typeface="+mj-lt"/>
                <a:cs typeface="+mj-lt"/>
              </a:rPr>
              <a:t> </a:t>
            </a:r>
            <a:r>
              <a:rPr lang="ko-KR" sz="4000" dirty="0" err="1">
                <a:ea typeface="+mj-lt"/>
                <a:cs typeface="+mj-lt"/>
              </a:rPr>
              <a:t>Dungeon</a:t>
            </a:r>
            <a:endParaRPr lang="ko-KR" altLang="en-US" sz="4000" dirty="0" err="1">
              <a:ea typeface="맑은 고딕"/>
            </a:endParaRPr>
          </a:p>
        </p:txBody>
      </p:sp>
      <p:sp>
        <p:nvSpPr>
          <p:cNvPr id="3" name="내용 개체 틀 2">
            <a:extLst>
              <a:ext uri="{FF2B5EF4-FFF2-40B4-BE49-F238E27FC236}">
                <a16:creationId xmlns:a16="http://schemas.microsoft.com/office/drawing/2014/main" id="{DBA9C3F4-4934-C816-344D-05F65BAF710C}"/>
              </a:ext>
            </a:extLst>
          </p:cNvPr>
          <p:cNvSpPr>
            <a:spLocks noGrp="1"/>
          </p:cNvSpPr>
          <p:nvPr>
            <p:ph idx="1"/>
          </p:nvPr>
        </p:nvSpPr>
        <p:spPr>
          <a:xfrm>
            <a:off x="7531610" y="2434201"/>
            <a:ext cx="3822189" cy="3742762"/>
          </a:xfrm>
        </p:spPr>
        <p:txBody>
          <a:bodyPr vert="horz" lIns="91440" tIns="45720" rIns="91440" bIns="45720" rtlCol="0" anchor="t">
            <a:normAutofit/>
          </a:bodyPr>
          <a:lstStyle/>
          <a:p>
            <a:r>
              <a:rPr lang="ko-KR" altLang="en-US" sz="1600" dirty="0">
                <a:ea typeface="맑은 고딕"/>
              </a:rPr>
              <a:t>MUD (</a:t>
            </a:r>
            <a:r>
              <a:rPr lang="ko-KR" altLang="en-US" sz="1600" dirty="0" err="1">
                <a:ea typeface="맑은 고딕"/>
              </a:rPr>
              <a:t>Multi-User</a:t>
            </a:r>
            <a:r>
              <a:rPr lang="ko-KR" altLang="en-US" sz="1600" dirty="0">
                <a:ea typeface="맑은 고딕"/>
              </a:rPr>
              <a:t> </a:t>
            </a:r>
            <a:r>
              <a:rPr lang="ko-KR" altLang="en-US" sz="1600" dirty="0" err="1">
                <a:ea typeface="맑은 고딕"/>
              </a:rPr>
              <a:t>Dungeon</a:t>
            </a:r>
            <a:r>
              <a:rPr lang="ko-KR" altLang="en-US" sz="1600" dirty="0">
                <a:ea typeface="맑은 고딕"/>
              </a:rPr>
              <a:t>)</a:t>
            </a:r>
          </a:p>
          <a:p>
            <a:pPr lvl="1">
              <a:buFont typeface="Courier New" panose="020B0604020202020204" pitchFamily="34" charset="0"/>
              <a:buChar char="o"/>
            </a:pPr>
            <a:r>
              <a:rPr lang="ko-KR" sz="1600" dirty="0" err="1">
                <a:ea typeface="+mn-lt"/>
                <a:cs typeface="+mn-lt"/>
              </a:rPr>
              <a:t>Usually</a:t>
            </a:r>
            <a:r>
              <a:rPr lang="ko-KR" sz="1600" dirty="0">
                <a:ea typeface="+mn-lt"/>
                <a:cs typeface="+mn-lt"/>
              </a:rPr>
              <a:t> </a:t>
            </a:r>
            <a:r>
              <a:rPr lang="ko-KR" sz="1600" dirty="0" err="1">
                <a:ea typeface="+mn-lt"/>
                <a:cs typeface="+mn-lt"/>
              </a:rPr>
              <a:t>text-based</a:t>
            </a:r>
            <a:endParaRPr lang="ko-KR" sz="1600" dirty="0" err="1">
              <a:ea typeface="맑은 고딕"/>
            </a:endParaRPr>
          </a:p>
          <a:p>
            <a:pPr lvl="1">
              <a:lnSpc>
                <a:spcPct val="70000"/>
              </a:lnSpc>
              <a:buFont typeface="Courier New" panose="020B0604020202020204" pitchFamily="34" charset="0"/>
              <a:buChar char="o"/>
            </a:pPr>
            <a:r>
              <a:rPr lang="en-US" altLang="ko-KR" sz="1600" err="1">
                <a:ea typeface="맑은 고딕"/>
              </a:rPr>
              <a:t>Multiple</a:t>
            </a:r>
            <a:r>
              <a:rPr lang="ko-KR" altLang="en-US" sz="1600" dirty="0">
                <a:ea typeface="맑은 고딕"/>
              </a:rPr>
              <a:t> </a:t>
            </a:r>
            <a:r>
              <a:rPr lang="en-US" altLang="ko-KR" sz="1600" err="1">
                <a:ea typeface="맑은 고딕"/>
              </a:rPr>
              <a:t>players</a:t>
            </a:r>
            <a:r>
              <a:rPr lang="ko-KR" altLang="en-US" sz="1600" dirty="0">
                <a:ea typeface="맑은 고딕"/>
              </a:rPr>
              <a:t> </a:t>
            </a:r>
            <a:r>
              <a:rPr lang="en-US" altLang="ko-KR" sz="1600" err="1">
                <a:ea typeface="맑은 고딕"/>
              </a:rPr>
              <a:t>simultaneously</a:t>
            </a:r>
            <a:r>
              <a:rPr lang="ko-KR" altLang="en-US" sz="1600" dirty="0">
                <a:ea typeface="맑은 고딕"/>
              </a:rPr>
              <a:t> </a:t>
            </a:r>
            <a:r>
              <a:rPr lang="en-US" altLang="ko-KR" sz="1600">
                <a:ea typeface="맑은 고딕"/>
              </a:rPr>
              <a:t>access</a:t>
            </a:r>
            <a:r>
              <a:rPr lang="ko-KR" altLang="en-US" sz="1600" dirty="0">
                <a:ea typeface="맑은 고딕"/>
              </a:rPr>
              <a:t> </a:t>
            </a:r>
            <a:r>
              <a:rPr lang="en-US" altLang="ko-KR" sz="1600">
                <a:ea typeface="맑은 고딕"/>
              </a:rPr>
              <a:t>the</a:t>
            </a:r>
            <a:r>
              <a:rPr lang="ko-KR" altLang="en-US" sz="1600" dirty="0">
                <a:ea typeface="맑은 고딕"/>
              </a:rPr>
              <a:t> </a:t>
            </a:r>
            <a:r>
              <a:rPr lang="en-US" altLang="ko-KR" sz="1600">
                <a:ea typeface="맑은 고딕"/>
              </a:rPr>
              <a:t>same</a:t>
            </a:r>
            <a:r>
              <a:rPr lang="ko-KR" altLang="en-US" sz="1600" dirty="0">
                <a:ea typeface="맑은 고딕"/>
              </a:rPr>
              <a:t> </a:t>
            </a:r>
            <a:r>
              <a:rPr lang="en-US" altLang="ko-KR" sz="1600">
                <a:ea typeface="맑은 고딕"/>
              </a:rPr>
              <a:t>virtual</a:t>
            </a:r>
            <a:r>
              <a:rPr lang="ko-KR" altLang="en-US" sz="1600" dirty="0">
                <a:ea typeface="맑은 고딕"/>
              </a:rPr>
              <a:t> </a:t>
            </a:r>
            <a:r>
              <a:rPr lang="en-US" altLang="ko-KR" sz="1600">
                <a:ea typeface="맑은 고딕"/>
              </a:rPr>
              <a:t>space</a:t>
            </a:r>
            <a:endParaRPr lang="ko-KR" altLang="en-US"/>
          </a:p>
          <a:p>
            <a:pPr lvl="1">
              <a:lnSpc>
                <a:spcPct val="70000"/>
              </a:lnSpc>
              <a:buFont typeface="Courier New" panose="020B0604020202020204" pitchFamily="34" charset="0"/>
              <a:buChar char="o"/>
            </a:pPr>
            <a:r>
              <a:rPr lang="en-US" altLang="ko-KR" sz="1600" dirty="0">
                <a:ea typeface="맑은 고딕"/>
              </a:rPr>
              <a:t>Initially</a:t>
            </a:r>
            <a:r>
              <a:rPr lang="ko-KR" altLang="en-US" sz="1600" dirty="0">
                <a:ea typeface="맑은 고딕"/>
              </a:rPr>
              <a:t> </a:t>
            </a:r>
            <a:r>
              <a:rPr lang="en-US" altLang="ko-KR" sz="1600" dirty="0">
                <a:ea typeface="맑은 고딕"/>
              </a:rPr>
              <a:t>popular</a:t>
            </a:r>
            <a:r>
              <a:rPr lang="ko-KR" altLang="en-US" sz="1600" dirty="0">
                <a:ea typeface="맑은 고딕"/>
              </a:rPr>
              <a:t> </a:t>
            </a:r>
            <a:r>
              <a:rPr lang="en-US" altLang="ko-KR" sz="1600" dirty="0">
                <a:ea typeface="맑은 고딕"/>
              </a:rPr>
              <a:t>in</a:t>
            </a:r>
            <a:r>
              <a:rPr lang="ko-KR" altLang="en-US" sz="1600" dirty="0">
                <a:ea typeface="맑은 고딕"/>
              </a:rPr>
              <a:t> </a:t>
            </a:r>
            <a:r>
              <a:rPr lang="en-US" altLang="ko-KR" sz="1600" dirty="0">
                <a:ea typeface="맑은 고딕"/>
              </a:rPr>
              <a:t>university</a:t>
            </a:r>
            <a:r>
              <a:rPr lang="ko-KR" altLang="en-US" sz="1600" dirty="0">
                <a:ea typeface="맑은 고딕"/>
              </a:rPr>
              <a:t> </a:t>
            </a:r>
            <a:r>
              <a:rPr lang="en-US" altLang="ko-KR" sz="1600" dirty="0">
                <a:ea typeface="맑은 고딕"/>
              </a:rPr>
              <a:t>computer</a:t>
            </a:r>
            <a:r>
              <a:rPr lang="ko-KR" altLang="en-US" sz="1600" dirty="0">
                <a:ea typeface="맑은 고딕"/>
              </a:rPr>
              <a:t> </a:t>
            </a:r>
            <a:r>
              <a:rPr lang="en-US" altLang="ko-KR" sz="1600" dirty="0">
                <a:ea typeface="맑은 고딕"/>
              </a:rPr>
              <a:t>labs</a:t>
            </a:r>
            <a:r>
              <a:rPr lang="ko-KR" altLang="en-US" sz="1600" dirty="0">
                <a:ea typeface="맑은 고딕"/>
              </a:rPr>
              <a:t> </a:t>
            </a:r>
            <a:r>
              <a:rPr lang="en-US" altLang="ko-KR" sz="1600" dirty="0">
                <a:ea typeface="맑은 고딕"/>
              </a:rPr>
              <a:t>(computer</a:t>
            </a:r>
            <a:r>
              <a:rPr lang="ko-KR" altLang="en-US" sz="1600" dirty="0">
                <a:ea typeface="맑은 고딕"/>
              </a:rPr>
              <a:t> </a:t>
            </a:r>
            <a:r>
              <a:rPr lang="en-US" altLang="ko-KR" sz="1600" dirty="0">
                <a:ea typeface="맑은 고딕"/>
              </a:rPr>
              <a:t>lab</a:t>
            </a:r>
            <a:r>
              <a:rPr lang="ko-KR" altLang="en-US" sz="1600" dirty="0">
                <a:ea typeface="맑은 고딕"/>
              </a:rPr>
              <a:t> </a:t>
            </a:r>
            <a:r>
              <a:rPr lang="en-US" altLang="ko-KR" sz="1600" dirty="0">
                <a:ea typeface="맑은 고딕"/>
              </a:rPr>
              <a:t>terminal</a:t>
            </a:r>
            <a:r>
              <a:rPr lang="ko-KR" altLang="en-US" sz="1600" dirty="0">
                <a:ea typeface="맑은 고딕"/>
              </a:rPr>
              <a:t> </a:t>
            </a:r>
            <a:r>
              <a:rPr lang="en-US" altLang="ko-KR" sz="1600" dirty="0">
                <a:ea typeface="맑은 고딕"/>
              </a:rPr>
              <a:t>environment)</a:t>
            </a:r>
            <a:endParaRPr lang="ko-KR" altLang="en-US" dirty="0"/>
          </a:p>
          <a:p>
            <a:pPr lvl="1">
              <a:buFont typeface="Courier New" panose="020B0604020202020204" pitchFamily="34" charset="0"/>
              <a:buChar char="o"/>
            </a:pPr>
            <a:r>
              <a:rPr lang="en-US" altLang="ko-KR" sz="1600" dirty="0">
                <a:ea typeface="맑은 고딕"/>
              </a:rPr>
              <a:t>PC</a:t>
            </a:r>
            <a:r>
              <a:rPr lang="ko-KR" altLang="en-US" sz="1600" dirty="0">
                <a:ea typeface="맑은 고딕"/>
              </a:rPr>
              <a:t> </a:t>
            </a:r>
            <a:r>
              <a:rPr lang="en-US" altLang="ko-KR" sz="1600" dirty="0">
                <a:ea typeface="맑은 고딕"/>
              </a:rPr>
              <a:t>performance</a:t>
            </a:r>
            <a:r>
              <a:rPr lang="ko-KR" altLang="en-US" sz="1600" dirty="0">
                <a:ea typeface="맑은 고딕"/>
              </a:rPr>
              <a:t> </a:t>
            </a:r>
            <a:r>
              <a:rPr lang="en-US" altLang="ko-KR" sz="1600" dirty="0">
                <a:ea typeface="맑은 고딕"/>
              </a:rPr>
              <a:t>enhancement</a:t>
            </a:r>
            <a:br>
              <a:rPr lang="en-US" altLang="ko-KR" sz="1600" dirty="0">
                <a:ea typeface="맑은 고딕"/>
              </a:rPr>
            </a:br>
            <a:r>
              <a:rPr lang="en-US" altLang="ko-KR" sz="1600" dirty="0">
                <a:ea typeface="맑은 고딕"/>
              </a:rPr>
              <a:t>-&gt; Modem</a:t>
            </a:r>
            <a:r>
              <a:rPr lang="ko-KR" altLang="en-US" sz="1600" dirty="0">
                <a:ea typeface="맑은 고딕"/>
              </a:rPr>
              <a:t> </a:t>
            </a:r>
            <a:r>
              <a:rPr lang="en-US" altLang="ko-KR" sz="1600" dirty="0">
                <a:ea typeface="맑은 고딕"/>
              </a:rPr>
              <a:t>installation:</a:t>
            </a:r>
            <a:r>
              <a:rPr lang="ko-KR" altLang="en-US" sz="1600" dirty="0">
                <a:ea typeface="맑은 고딕"/>
              </a:rPr>
              <a:t> </a:t>
            </a:r>
            <a:r>
              <a:rPr lang="en-US" altLang="ko-KR" sz="1600" dirty="0">
                <a:ea typeface="맑은 고딕"/>
              </a:rPr>
              <a:t>Two</a:t>
            </a:r>
            <a:r>
              <a:rPr lang="ko-KR" altLang="en-US" sz="1600" dirty="0">
                <a:ea typeface="맑은 고딕"/>
              </a:rPr>
              <a:t> </a:t>
            </a:r>
            <a:r>
              <a:rPr lang="en-US" altLang="ko-KR" sz="1600" dirty="0">
                <a:ea typeface="맑은 고딕"/>
              </a:rPr>
              <a:t>computers</a:t>
            </a:r>
            <a:r>
              <a:rPr lang="ko-KR" altLang="en-US" sz="1600" dirty="0">
                <a:ea typeface="맑은 고딕"/>
              </a:rPr>
              <a:t> </a:t>
            </a:r>
            <a:r>
              <a:rPr lang="en-US" altLang="ko-KR" sz="1600" dirty="0">
                <a:ea typeface="맑은 고딕"/>
              </a:rPr>
              <a:t>can</a:t>
            </a:r>
            <a:r>
              <a:rPr lang="ko-KR" altLang="en-US" sz="1600" dirty="0">
                <a:ea typeface="맑은 고딕"/>
              </a:rPr>
              <a:t> </a:t>
            </a:r>
            <a:r>
              <a:rPr lang="en-US" altLang="ko-KR" sz="1600" dirty="0">
                <a:ea typeface="맑은 고딕"/>
              </a:rPr>
              <a:t>communicate</a:t>
            </a:r>
            <a:r>
              <a:rPr lang="ko-KR" altLang="en-US" sz="1600" dirty="0">
                <a:ea typeface="맑은 고딕"/>
              </a:rPr>
              <a:t> </a:t>
            </a:r>
            <a:r>
              <a:rPr lang="en-US" altLang="ko-KR" sz="1600" dirty="0">
                <a:ea typeface="맑은 고딕"/>
              </a:rPr>
              <a:t>with</a:t>
            </a:r>
            <a:r>
              <a:rPr lang="ko-KR" altLang="en-US" sz="1600" dirty="0">
                <a:ea typeface="맑은 고딕"/>
              </a:rPr>
              <a:t> </a:t>
            </a:r>
            <a:r>
              <a:rPr lang="en-US" altLang="ko-KR" sz="1600" dirty="0">
                <a:ea typeface="맑은 고딕"/>
              </a:rPr>
              <a:t>each</a:t>
            </a:r>
            <a:r>
              <a:rPr lang="ko-KR" altLang="en-US" sz="1600" dirty="0">
                <a:ea typeface="맑은 고딕"/>
              </a:rPr>
              <a:t> </a:t>
            </a:r>
            <a:r>
              <a:rPr lang="en-US" altLang="ko-KR" sz="1600" dirty="0">
                <a:ea typeface="맑은 고딕"/>
              </a:rPr>
              <a:t>other</a:t>
            </a:r>
            <a:r>
              <a:rPr lang="ko-KR" altLang="en-US" sz="1600" dirty="0">
                <a:ea typeface="맑은 고딕"/>
              </a:rPr>
              <a:t> </a:t>
            </a:r>
            <a:r>
              <a:rPr lang="en-US" altLang="ko-KR" sz="1600" dirty="0">
                <a:ea typeface="맑은 고딕"/>
              </a:rPr>
              <a:t>over</a:t>
            </a:r>
            <a:r>
              <a:rPr lang="ko-KR" altLang="en-US" sz="1600" dirty="0">
                <a:ea typeface="맑은 고딕"/>
              </a:rPr>
              <a:t> </a:t>
            </a:r>
            <a:r>
              <a:rPr lang="en-US" altLang="ko-KR" sz="1600" dirty="0">
                <a:ea typeface="맑은 고딕"/>
              </a:rPr>
              <a:t>a</a:t>
            </a:r>
            <a:r>
              <a:rPr lang="ko-KR" altLang="en-US" sz="1600" dirty="0">
                <a:ea typeface="맑은 고딕"/>
              </a:rPr>
              <a:t> </a:t>
            </a:r>
            <a:r>
              <a:rPr lang="en-US" altLang="ko-KR" sz="1600" dirty="0">
                <a:ea typeface="맑은 고딕"/>
              </a:rPr>
              <a:t>telephone</a:t>
            </a:r>
            <a:r>
              <a:rPr lang="ko-KR" altLang="en-US" sz="1600" dirty="0">
                <a:ea typeface="맑은 고딕"/>
              </a:rPr>
              <a:t> </a:t>
            </a:r>
            <a:r>
              <a:rPr lang="en-US" altLang="ko-KR" sz="1600" dirty="0">
                <a:ea typeface="맑은 고딕"/>
              </a:rPr>
              <a:t>network</a:t>
            </a:r>
            <a:endParaRPr lang="ko-KR" dirty="0"/>
          </a:p>
          <a:p>
            <a:pPr lvl="1">
              <a:buFont typeface="Courier New" panose="020B0604020202020204" pitchFamily="34" charset="0"/>
              <a:buChar char="o"/>
            </a:pPr>
            <a:r>
              <a:rPr lang="en-US" altLang="ko-KR" sz="1600">
                <a:ea typeface="맑은 고딕"/>
              </a:rPr>
              <a:t>MUD1 (1978) - First MUD game:</a:t>
            </a:r>
          </a:p>
          <a:p>
            <a:pPr lvl="2">
              <a:buFont typeface="Courier New" panose="020B0604020202020204" pitchFamily="34" charset="0"/>
              <a:buChar char="o"/>
            </a:pPr>
            <a:r>
              <a:rPr lang="en-US" altLang="ko-KR" sz="1600" dirty="0">
                <a:ea typeface="맑은 고딕"/>
                <a:hlinkClick r:id="rId3"/>
              </a:rPr>
              <a:t>https://www.youtube.com/watch?v=9Gep3LwLKWk</a:t>
            </a:r>
            <a:endParaRPr lang="en-US" altLang="ko-KR" sz="1600" dirty="0">
              <a:ea typeface="맑은 고딕"/>
            </a:endParaRPr>
          </a:p>
          <a:p>
            <a:pPr lvl="1">
              <a:buFont typeface="Courier New" panose="020B0604020202020204" pitchFamily="34" charset="0"/>
              <a:buChar char="o"/>
            </a:pPr>
            <a:endParaRPr lang="ko-KR" altLang="en-US" sz="1600">
              <a:ea typeface="맑은 고딕"/>
            </a:endParaRPr>
          </a:p>
          <a:p>
            <a:pPr lvl="1">
              <a:buFont typeface="Courier New" panose="020B0604020202020204" pitchFamily="34" charset="0"/>
              <a:buChar char="o"/>
            </a:pPr>
            <a:endParaRPr lang="ko-KR" altLang="en-US" sz="1600">
              <a:ea typeface="맑은 고딕"/>
            </a:endParaRPr>
          </a:p>
          <a:p>
            <a:pPr lvl="1">
              <a:buFont typeface="Courier New" panose="020B0604020202020204" pitchFamily="34" charset="0"/>
              <a:buChar char="o"/>
            </a:pPr>
            <a:endParaRPr lang="ko-KR" altLang="en-US" sz="1600">
              <a:ea typeface="맑은 고딕"/>
            </a:endParaRPr>
          </a:p>
          <a:p>
            <a:pPr lvl="1">
              <a:buFont typeface="Courier New" panose="020B0604020202020204" pitchFamily="34" charset="0"/>
              <a:buChar char="o"/>
            </a:pPr>
            <a:endParaRPr lang="ko-KR" altLang="en-US" sz="1600">
              <a:ea typeface="맑은 고딕"/>
            </a:endParaRPr>
          </a:p>
        </p:txBody>
      </p:sp>
    </p:spTree>
    <p:extLst>
      <p:ext uri="{BB962C8B-B14F-4D97-AF65-F5344CB8AC3E}">
        <p14:creationId xmlns:p14="http://schemas.microsoft.com/office/powerpoint/2010/main" val="1766108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CEF341C-1FED-4BF0-3F7D-4430F946C44E}"/>
              </a:ext>
            </a:extLst>
          </p:cNvPr>
          <p:cNvSpPr>
            <a:spLocks noGrp="1"/>
          </p:cNvSpPr>
          <p:nvPr>
            <p:ph type="title"/>
          </p:nvPr>
        </p:nvSpPr>
        <p:spPr>
          <a:xfrm>
            <a:off x="838200" y="365126"/>
            <a:ext cx="10515600" cy="828622"/>
          </a:xfrm>
        </p:spPr>
        <p:txBody>
          <a:bodyPr/>
          <a:lstStyle/>
          <a:p>
            <a:r>
              <a:rPr lang="en-US" altLang="ko-KR" dirty="0">
                <a:ea typeface="맑은 고딕"/>
              </a:rPr>
              <a:t>MUD1 (1978)</a:t>
            </a:r>
            <a:endParaRPr lang="ko-KR" altLang="en-US" dirty="0"/>
          </a:p>
        </p:txBody>
      </p:sp>
      <p:pic>
        <p:nvPicPr>
          <p:cNvPr id="4" name="온라인 미디어 3" title="MUD1 (1978) - First MUD game">
            <a:hlinkClick r:id="" action="ppaction://media"/>
            <a:extLst>
              <a:ext uri="{FF2B5EF4-FFF2-40B4-BE49-F238E27FC236}">
                <a16:creationId xmlns:a16="http://schemas.microsoft.com/office/drawing/2014/main" id="{D39D8E38-E13E-83F8-AC18-C5358440ACC3}"/>
              </a:ext>
            </a:extLst>
          </p:cNvPr>
          <p:cNvPicPr>
            <a:picLocks noGrp="1" noRot="1" noChangeAspect="1"/>
          </p:cNvPicPr>
          <p:nvPr>
            <p:ph idx="1"/>
            <a:videoFile r:link="rId1"/>
          </p:nvPr>
        </p:nvPicPr>
        <p:blipFill>
          <a:blip r:embed="rId3"/>
          <a:stretch>
            <a:fillRect/>
          </a:stretch>
        </p:blipFill>
        <p:spPr>
          <a:xfrm>
            <a:off x="2351468" y="1193747"/>
            <a:ext cx="7487476" cy="5615094"/>
          </a:xfrm>
          <a:prstGeom prst="rect">
            <a:avLst/>
          </a:prstGeom>
        </p:spPr>
      </p:pic>
    </p:spTree>
    <p:extLst>
      <p:ext uri="{BB962C8B-B14F-4D97-AF65-F5344CB8AC3E}">
        <p14:creationId xmlns:p14="http://schemas.microsoft.com/office/powerpoint/2010/main" val="231296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DD7B04-A141-A3E6-B30B-9BAC150563B1}"/>
              </a:ext>
            </a:extLst>
          </p:cNvPr>
          <p:cNvSpPr>
            <a:spLocks noGrp="1"/>
          </p:cNvSpPr>
          <p:nvPr>
            <p:ph type="title"/>
          </p:nvPr>
        </p:nvSpPr>
        <p:spPr/>
        <p:txBody>
          <a:bodyPr/>
          <a:lstStyle/>
          <a:p>
            <a:r>
              <a:rPr lang="ko-KR" altLang="en-US" dirty="0">
                <a:ea typeface="맑은 고딕"/>
              </a:rPr>
              <a:t>1.1.4 LAN </a:t>
            </a:r>
            <a:r>
              <a:rPr lang="ko-KR" altLang="en-US" dirty="0" err="1">
                <a:ea typeface="맑은 고딕"/>
              </a:rPr>
              <a:t>Game</a:t>
            </a:r>
            <a:endParaRPr lang="ko-KR" altLang="en-US" dirty="0" err="1"/>
          </a:p>
        </p:txBody>
      </p:sp>
      <p:sp>
        <p:nvSpPr>
          <p:cNvPr id="3" name="내용 개체 틀 2">
            <a:extLst>
              <a:ext uri="{FF2B5EF4-FFF2-40B4-BE49-F238E27FC236}">
                <a16:creationId xmlns:a16="http://schemas.microsoft.com/office/drawing/2014/main" id="{954FE415-DCCF-B1ED-3DDC-DED1D22EFA9A}"/>
              </a:ext>
            </a:extLst>
          </p:cNvPr>
          <p:cNvSpPr>
            <a:spLocks noGrp="1"/>
          </p:cNvSpPr>
          <p:nvPr>
            <p:ph idx="1"/>
          </p:nvPr>
        </p:nvSpPr>
        <p:spPr/>
        <p:txBody>
          <a:bodyPr vert="horz" lIns="91440" tIns="45720" rIns="91440" bIns="45720" rtlCol="0" anchor="t">
            <a:normAutofit fontScale="92500" lnSpcReduction="10000"/>
          </a:bodyPr>
          <a:lstStyle/>
          <a:p>
            <a:r>
              <a:rPr lang="en-US" altLang="ko-KR" dirty="0">
                <a:ea typeface="맑은 고딕"/>
              </a:rPr>
              <a:t>LAN</a:t>
            </a:r>
            <a:r>
              <a:rPr lang="ko-KR" altLang="en-US" dirty="0">
                <a:ea typeface="맑은 고딕"/>
              </a:rPr>
              <a:t>(</a:t>
            </a:r>
            <a:r>
              <a:rPr lang="ko-KR" altLang="en-US" dirty="0" err="1">
                <a:ea typeface="맑은 고딕"/>
              </a:rPr>
              <a:t>Local</a:t>
            </a:r>
            <a:r>
              <a:rPr lang="ko-KR" altLang="en-US" dirty="0">
                <a:ea typeface="맑은 고딕"/>
              </a:rPr>
              <a:t> </a:t>
            </a:r>
            <a:r>
              <a:rPr lang="ko-KR" altLang="en-US" dirty="0" err="1">
                <a:ea typeface="맑은 고딕"/>
              </a:rPr>
              <a:t>Area</a:t>
            </a:r>
            <a:r>
              <a:rPr lang="ko-KR" altLang="en-US" dirty="0">
                <a:ea typeface="맑은 고딕"/>
              </a:rPr>
              <a:t> Network): </a:t>
            </a:r>
            <a:r>
              <a:rPr lang="ko-KR" dirty="0" err="1">
                <a:ea typeface="+mn-lt"/>
                <a:cs typeface="+mn-lt"/>
              </a:rPr>
              <a:t>A</a:t>
            </a:r>
            <a:r>
              <a:rPr lang="ko-KR" dirty="0">
                <a:ea typeface="+mn-lt"/>
                <a:cs typeface="+mn-lt"/>
              </a:rPr>
              <a:t> </a:t>
            </a:r>
            <a:r>
              <a:rPr lang="ko-KR" dirty="0" err="1">
                <a:ea typeface="+mn-lt"/>
                <a:cs typeface="+mn-lt"/>
              </a:rPr>
              <a:t>network</a:t>
            </a:r>
            <a:r>
              <a:rPr lang="ko-KR" dirty="0">
                <a:ea typeface="+mn-lt"/>
                <a:cs typeface="+mn-lt"/>
              </a:rPr>
              <a:t> of </a:t>
            </a:r>
            <a:r>
              <a:rPr lang="ko-KR" dirty="0" err="1">
                <a:ea typeface="+mn-lt"/>
                <a:cs typeface="+mn-lt"/>
              </a:rPr>
              <a:t>computers</a:t>
            </a:r>
            <a:r>
              <a:rPr lang="ko-KR" dirty="0">
                <a:ea typeface="+mn-lt"/>
                <a:cs typeface="+mn-lt"/>
              </a:rPr>
              <a:t> </a:t>
            </a:r>
            <a:r>
              <a:rPr lang="ko-KR" dirty="0" err="1">
                <a:ea typeface="+mn-lt"/>
                <a:cs typeface="+mn-lt"/>
              </a:rPr>
              <a:t>connected</a:t>
            </a:r>
            <a:r>
              <a:rPr lang="ko-KR" dirty="0">
                <a:ea typeface="+mn-lt"/>
                <a:cs typeface="+mn-lt"/>
              </a:rPr>
              <a:t> </a:t>
            </a:r>
            <a:r>
              <a:rPr lang="ko-KR" dirty="0" err="1">
                <a:ea typeface="+mn-lt"/>
                <a:cs typeface="+mn-lt"/>
              </a:rPr>
              <a:t>to</a:t>
            </a:r>
            <a:r>
              <a:rPr lang="ko-KR" dirty="0">
                <a:ea typeface="+mn-lt"/>
                <a:cs typeface="+mn-lt"/>
              </a:rPr>
              <a:t> </a:t>
            </a:r>
            <a:r>
              <a:rPr lang="ko-KR" dirty="0" err="1">
                <a:ea typeface="+mn-lt"/>
                <a:cs typeface="+mn-lt"/>
              </a:rPr>
              <a:t>each</a:t>
            </a:r>
            <a:r>
              <a:rPr lang="ko-KR" dirty="0">
                <a:ea typeface="+mn-lt"/>
                <a:cs typeface="+mn-lt"/>
              </a:rPr>
              <a:t> </a:t>
            </a:r>
            <a:r>
              <a:rPr lang="ko-KR" dirty="0" err="1">
                <a:ea typeface="+mn-lt"/>
                <a:cs typeface="+mn-lt"/>
              </a:rPr>
              <a:t>other</a:t>
            </a:r>
            <a:r>
              <a:rPr lang="ko-KR" dirty="0">
                <a:ea typeface="+mn-lt"/>
                <a:cs typeface="+mn-lt"/>
              </a:rPr>
              <a:t> </a:t>
            </a:r>
            <a:r>
              <a:rPr lang="ko-KR" dirty="0" err="1">
                <a:ea typeface="+mn-lt"/>
                <a:cs typeface="+mn-lt"/>
              </a:rPr>
              <a:t>within</a:t>
            </a:r>
            <a:r>
              <a:rPr lang="ko-KR" dirty="0">
                <a:ea typeface="+mn-lt"/>
                <a:cs typeface="+mn-lt"/>
              </a:rPr>
              <a:t> </a:t>
            </a:r>
            <a:r>
              <a:rPr lang="ko-KR" dirty="0" err="1">
                <a:ea typeface="+mn-lt"/>
                <a:cs typeface="+mn-lt"/>
              </a:rPr>
              <a:t>a</a:t>
            </a:r>
            <a:r>
              <a:rPr lang="ko-KR" dirty="0">
                <a:ea typeface="+mn-lt"/>
                <a:cs typeface="+mn-lt"/>
              </a:rPr>
              <a:t> </a:t>
            </a:r>
            <a:r>
              <a:rPr lang="en-US" altLang="ko-KR" dirty="0">
                <a:ea typeface="+mn-lt"/>
                <a:cs typeface="+mn-lt"/>
              </a:rPr>
              <a:t>relatively close </a:t>
            </a:r>
            <a:r>
              <a:rPr lang="ko-KR" dirty="0" err="1">
                <a:ea typeface="+mn-lt"/>
                <a:cs typeface="+mn-lt"/>
              </a:rPr>
              <a:t>area</a:t>
            </a:r>
            <a:endParaRPr lang="ko-KR" altLang="en-US" dirty="0">
              <a:ea typeface="맑은 고딕"/>
            </a:endParaRPr>
          </a:p>
          <a:p>
            <a:r>
              <a:rPr lang="en-US" altLang="ko-KR" dirty="0">
                <a:ea typeface="+mn-lt"/>
                <a:cs typeface="+mn-lt"/>
              </a:rPr>
              <a:t>There</a:t>
            </a:r>
            <a:r>
              <a:rPr lang="ko-KR" altLang="en-US" dirty="0">
                <a:ea typeface="+mn-lt"/>
                <a:cs typeface="+mn-lt"/>
              </a:rPr>
              <a:t> </a:t>
            </a:r>
            <a:r>
              <a:rPr lang="en-US" altLang="ko-KR" dirty="0">
                <a:ea typeface="+mn-lt"/>
                <a:cs typeface="+mn-lt"/>
              </a:rPr>
              <a:t>are</a:t>
            </a:r>
            <a:r>
              <a:rPr lang="ko-KR" altLang="en-US" dirty="0">
                <a:ea typeface="+mn-lt"/>
                <a:cs typeface="+mn-lt"/>
              </a:rPr>
              <a:t> </a:t>
            </a:r>
            <a:r>
              <a:rPr lang="en-US" altLang="ko-KR" dirty="0">
                <a:ea typeface="+mn-lt"/>
                <a:cs typeface="+mn-lt"/>
              </a:rPr>
              <a:t>various</a:t>
            </a:r>
            <a:r>
              <a:rPr lang="ko-KR" altLang="en-US" dirty="0">
                <a:ea typeface="+mn-lt"/>
                <a:cs typeface="+mn-lt"/>
              </a:rPr>
              <a:t> </a:t>
            </a:r>
            <a:r>
              <a:rPr lang="en-US" altLang="ko-KR" dirty="0">
                <a:ea typeface="+mn-lt"/>
                <a:cs typeface="+mn-lt"/>
              </a:rPr>
              <a:t>local</a:t>
            </a:r>
            <a:r>
              <a:rPr lang="ko-KR" altLang="en-US" dirty="0">
                <a:ea typeface="+mn-lt"/>
                <a:cs typeface="+mn-lt"/>
              </a:rPr>
              <a:t> </a:t>
            </a:r>
            <a:r>
              <a:rPr lang="en-US" altLang="ko-KR" dirty="0">
                <a:ea typeface="+mn-lt"/>
                <a:cs typeface="+mn-lt"/>
              </a:rPr>
              <a:t>area</a:t>
            </a:r>
            <a:r>
              <a:rPr lang="ko-KR" altLang="en-US" dirty="0">
                <a:ea typeface="+mn-lt"/>
                <a:cs typeface="+mn-lt"/>
              </a:rPr>
              <a:t> </a:t>
            </a:r>
            <a:r>
              <a:rPr lang="en-US" altLang="ko-KR" dirty="0">
                <a:ea typeface="+mn-lt"/>
                <a:cs typeface="+mn-lt"/>
              </a:rPr>
              <a:t>network</a:t>
            </a:r>
            <a:r>
              <a:rPr lang="ko-KR" altLang="en-US" dirty="0">
                <a:ea typeface="+mn-lt"/>
                <a:cs typeface="+mn-lt"/>
              </a:rPr>
              <a:t> </a:t>
            </a:r>
            <a:r>
              <a:rPr lang="en-US" altLang="ko-KR" dirty="0">
                <a:ea typeface="+mn-lt"/>
                <a:cs typeface="+mn-lt"/>
              </a:rPr>
              <a:t>technologies,</a:t>
            </a:r>
            <a:r>
              <a:rPr lang="ko-KR" altLang="en-US" dirty="0">
                <a:ea typeface="+mn-lt"/>
                <a:cs typeface="+mn-lt"/>
              </a:rPr>
              <a:t> </a:t>
            </a:r>
            <a:r>
              <a:rPr lang="en-US" altLang="ko-KR" dirty="0">
                <a:ea typeface="+mn-lt"/>
                <a:cs typeface="+mn-lt"/>
              </a:rPr>
              <a:t>but</a:t>
            </a:r>
            <a:r>
              <a:rPr lang="ko-KR" altLang="en-US" dirty="0">
                <a:ea typeface="+mn-lt"/>
                <a:cs typeface="+mn-lt"/>
              </a:rPr>
              <a:t> </a:t>
            </a:r>
            <a:r>
              <a:rPr lang="en-US" altLang="ko-KR" dirty="0">
                <a:ea typeface="+mn-lt"/>
                <a:cs typeface="+mn-lt"/>
              </a:rPr>
              <a:t>basically</a:t>
            </a:r>
            <a:r>
              <a:rPr lang="ko-KR" altLang="en-US" dirty="0">
                <a:ea typeface="+mn-lt"/>
                <a:cs typeface="+mn-lt"/>
              </a:rPr>
              <a:t> </a:t>
            </a:r>
            <a:r>
              <a:rPr lang="en-US" altLang="ko-KR" dirty="0">
                <a:ea typeface="+mn-lt"/>
                <a:cs typeface="+mn-lt"/>
              </a:rPr>
              <a:t>it</a:t>
            </a:r>
            <a:r>
              <a:rPr lang="ko-KR" altLang="en-US" dirty="0">
                <a:ea typeface="+mn-lt"/>
                <a:cs typeface="+mn-lt"/>
              </a:rPr>
              <a:t> </a:t>
            </a:r>
            <a:r>
              <a:rPr lang="en-US" altLang="ko-KR" dirty="0">
                <a:ea typeface="+mn-lt"/>
                <a:cs typeface="+mn-lt"/>
              </a:rPr>
              <a:t>means</a:t>
            </a:r>
            <a:r>
              <a:rPr lang="ko-KR" altLang="en-US" dirty="0">
                <a:ea typeface="+mn-lt"/>
                <a:cs typeface="+mn-lt"/>
              </a:rPr>
              <a:t> </a:t>
            </a:r>
            <a:r>
              <a:rPr lang="en-US" altLang="ko-KR" dirty="0">
                <a:ea typeface="+mn-lt"/>
                <a:cs typeface="+mn-lt"/>
              </a:rPr>
              <a:t>an</a:t>
            </a:r>
            <a:r>
              <a:rPr lang="ko-KR" altLang="en-US" dirty="0">
                <a:ea typeface="+mn-lt"/>
                <a:cs typeface="+mn-lt"/>
              </a:rPr>
              <a:t> </a:t>
            </a:r>
            <a:r>
              <a:rPr lang="en-US" altLang="ko-KR" dirty="0">
                <a:ea typeface="+mn-lt"/>
                <a:cs typeface="+mn-lt"/>
              </a:rPr>
              <a:t>Ethernet</a:t>
            </a:r>
            <a:r>
              <a:rPr lang="ko-KR" altLang="en-US" dirty="0">
                <a:ea typeface="+mn-lt"/>
                <a:cs typeface="+mn-lt"/>
              </a:rPr>
              <a:t> </a:t>
            </a:r>
            <a:r>
              <a:rPr lang="en-US" altLang="ko-KR" dirty="0">
                <a:ea typeface="+mn-lt"/>
                <a:cs typeface="+mn-lt"/>
              </a:rPr>
              <a:t>network</a:t>
            </a:r>
            <a:endParaRPr lang="ko-KR" dirty="0">
              <a:ea typeface="맑은 고딕"/>
            </a:endParaRPr>
          </a:p>
          <a:p>
            <a:r>
              <a:rPr lang="ko-KR" altLang="en-US" dirty="0" err="1">
                <a:ea typeface="맑은 고딕"/>
              </a:rPr>
              <a:t>Example</a:t>
            </a:r>
            <a:r>
              <a:rPr lang="ko-KR" altLang="en-US" dirty="0">
                <a:ea typeface="맑은 고딕"/>
              </a:rPr>
              <a:t>:</a:t>
            </a:r>
            <a:endParaRPr lang="ko-KR" dirty="0"/>
          </a:p>
          <a:p>
            <a:pPr lvl="1">
              <a:buFont typeface="Courier New" panose="020B0604020202020204" pitchFamily="34" charset="0"/>
              <a:buChar char="o"/>
            </a:pPr>
            <a:r>
              <a:rPr lang="ko-KR" altLang="en-US" dirty="0" err="1">
                <a:ea typeface="맑은 고딕"/>
              </a:rPr>
              <a:t>Doom</a:t>
            </a:r>
            <a:r>
              <a:rPr lang="ko-KR" altLang="en-US" dirty="0">
                <a:ea typeface="맑은 고딕"/>
              </a:rPr>
              <a:t> (1993): </a:t>
            </a:r>
          </a:p>
          <a:p>
            <a:pPr lvl="2">
              <a:buFont typeface="Wingdings" panose="020B0604020202020204" pitchFamily="34" charset="0"/>
              <a:buChar char="§"/>
            </a:pPr>
            <a:r>
              <a:rPr lang="ko-KR" altLang="en-US" dirty="0">
                <a:ea typeface="맑은 고딕"/>
              </a:rPr>
              <a:t>ID </a:t>
            </a:r>
            <a:r>
              <a:rPr lang="ko-KR" altLang="en-US" dirty="0" err="1">
                <a:ea typeface="맑은 고딕"/>
              </a:rPr>
              <a:t>Software</a:t>
            </a:r>
          </a:p>
          <a:p>
            <a:pPr lvl="2">
              <a:buFont typeface="Wingdings" panose="020B0604020202020204" pitchFamily="34" charset="0"/>
              <a:buChar char="§"/>
            </a:pPr>
            <a:r>
              <a:rPr lang="ko-KR" altLang="en-US" dirty="0">
                <a:ea typeface="맑은 고딕"/>
              </a:rPr>
              <a:t>FPS(First </a:t>
            </a:r>
            <a:r>
              <a:rPr lang="ko-KR" altLang="en-US" dirty="0" err="1">
                <a:ea typeface="맑은 고딕"/>
              </a:rPr>
              <a:t>Person</a:t>
            </a:r>
            <a:r>
              <a:rPr lang="ko-KR" altLang="en-US" dirty="0">
                <a:ea typeface="맑은 고딕"/>
              </a:rPr>
              <a:t> </a:t>
            </a:r>
            <a:r>
              <a:rPr lang="ko-KR" altLang="en-US" dirty="0" err="1">
                <a:ea typeface="맑은 고딕"/>
              </a:rPr>
              <a:t>Shooting</a:t>
            </a:r>
            <a:r>
              <a:rPr lang="ko-KR" altLang="en-US" dirty="0">
                <a:ea typeface="맑은 고딕"/>
              </a:rPr>
              <a:t>)</a:t>
            </a:r>
          </a:p>
          <a:p>
            <a:pPr lvl="2">
              <a:buFont typeface="Wingdings,Sans-Serif" panose="020B0604020202020204" pitchFamily="34" charset="0"/>
              <a:buChar char="§"/>
            </a:pPr>
            <a:r>
              <a:rPr lang="ko-KR" dirty="0" err="1">
                <a:ea typeface="+mn-lt"/>
                <a:cs typeface="+mn-lt"/>
              </a:rPr>
              <a:t>Up</a:t>
            </a:r>
            <a:r>
              <a:rPr lang="ko-KR" dirty="0">
                <a:ea typeface="+mn-lt"/>
                <a:cs typeface="+mn-lt"/>
              </a:rPr>
              <a:t> </a:t>
            </a:r>
            <a:r>
              <a:rPr lang="ko-KR" dirty="0" err="1">
                <a:ea typeface="+mn-lt"/>
                <a:cs typeface="+mn-lt"/>
              </a:rPr>
              <a:t>to</a:t>
            </a:r>
            <a:r>
              <a:rPr lang="ko-KR" dirty="0">
                <a:ea typeface="+mn-lt"/>
                <a:cs typeface="+mn-lt"/>
              </a:rPr>
              <a:t> </a:t>
            </a:r>
            <a:r>
              <a:rPr lang="ko-KR" dirty="0" err="1">
                <a:ea typeface="+mn-lt"/>
                <a:cs typeface="+mn-lt"/>
              </a:rPr>
              <a:t>four</a:t>
            </a:r>
            <a:r>
              <a:rPr lang="ko-KR" dirty="0">
                <a:ea typeface="+mn-lt"/>
                <a:cs typeface="+mn-lt"/>
              </a:rPr>
              <a:t> </a:t>
            </a:r>
            <a:r>
              <a:rPr lang="ko-KR" dirty="0" err="1">
                <a:ea typeface="+mn-lt"/>
                <a:cs typeface="+mn-lt"/>
              </a:rPr>
              <a:t>people</a:t>
            </a:r>
            <a:r>
              <a:rPr lang="ko-KR" dirty="0">
                <a:ea typeface="+mn-lt"/>
                <a:cs typeface="+mn-lt"/>
              </a:rPr>
              <a:t> </a:t>
            </a:r>
            <a:r>
              <a:rPr lang="ko-KR" dirty="0" err="1">
                <a:ea typeface="+mn-lt"/>
                <a:cs typeface="+mn-lt"/>
              </a:rPr>
              <a:t>can</a:t>
            </a:r>
            <a:r>
              <a:rPr lang="ko-KR" dirty="0">
                <a:ea typeface="+mn-lt"/>
                <a:cs typeface="+mn-lt"/>
              </a:rPr>
              <a:t> </a:t>
            </a:r>
            <a:r>
              <a:rPr lang="ko-KR" dirty="0" err="1">
                <a:ea typeface="+mn-lt"/>
                <a:cs typeface="+mn-lt"/>
              </a:rPr>
              <a:t>connect</a:t>
            </a:r>
            <a:r>
              <a:rPr lang="ko-KR" dirty="0">
                <a:ea typeface="+mn-lt"/>
                <a:cs typeface="+mn-lt"/>
              </a:rPr>
              <a:t> </a:t>
            </a:r>
            <a:r>
              <a:rPr lang="ko-KR" dirty="0" err="1">
                <a:ea typeface="+mn-lt"/>
                <a:cs typeface="+mn-lt"/>
              </a:rPr>
              <a:t>per</a:t>
            </a:r>
            <a:r>
              <a:rPr lang="ko-KR" dirty="0">
                <a:ea typeface="+mn-lt"/>
                <a:cs typeface="+mn-lt"/>
              </a:rPr>
              <a:t> </a:t>
            </a:r>
            <a:r>
              <a:rPr lang="ko-KR" dirty="0" err="1">
                <a:ea typeface="+mn-lt"/>
                <a:cs typeface="+mn-lt"/>
              </a:rPr>
              <a:t>session</a:t>
            </a:r>
            <a:r>
              <a:rPr lang="ko-KR" dirty="0">
                <a:ea typeface="+mn-lt"/>
                <a:cs typeface="+mn-lt"/>
              </a:rPr>
              <a:t> </a:t>
            </a:r>
            <a:r>
              <a:rPr lang="ko-KR" dirty="0" err="1">
                <a:ea typeface="+mn-lt"/>
                <a:cs typeface="+mn-lt"/>
              </a:rPr>
              <a:t>in</a:t>
            </a:r>
            <a:r>
              <a:rPr lang="ko-KR" dirty="0">
                <a:ea typeface="+mn-lt"/>
                <a:cs typeface="+mn-lt"/>
              </a:rPr>
              <a:t> </a:t>
            </a:r>
            <a:r>
              <a:rPr lang="ko-KR" dirty="0" err="1">
                <a:ea typeface="+mn-lt"/>
                <a:cs typeface="+mn-lt"/>
              </a:rPr>
              <a:t>the</a:t>
            </a:r>
            <a:r>
              <a:rPr lang="ko-KR" dirty="0">
                <a:ea typeface="+mn-lt"/>
                <a:cs typeface="+mn-lt"/>
              </a:rPr>
              <a:t> </a:t>
            </a:r>
            <a:r>
              <a:rPr lang="ko-KR" dirty="0" err="1">
                <a:ea typeface="+mn-lt"/>
                <a:cs typeface="+mn-lt"/>
              </a:rPr>
              <a:t>early</a:t>
            </a:r>
            <a:r>
              <a:rPr lang="ko-KR" dirty="0">
                <a:ea typeface="+mn-lt"/>
                <a:cs typeface="+mn-lt"/>
              </a:rPr>
              <a:t> </a:t>
            </a:r>
            <a:r>
              <a:rPr lang="ko-KR" dirty="0" err="1">
                <a:ea typeface="+mn-lt"/>
                <a:cs typeface="+mn-lt"/>
              </a:rPr>
              <a:t>versions</a:t>
            </a:r>
            <a:r>
              <a:rPr lang="ko-KR" dirty="0">
                <a:ea typeface="+mn-lt"/>
                <a:cs typeface="+mn-lt"/>
              </a:rPr>
              <a:t> (</a:t>
            </a:r>
            <a:r>
              <a:rPr lang="ko-KR" dirty="0" err="1">
                <a:ea typeface="+mn-lt"/>
                <a:cs typeface="+mn-lt"/>
              </a:rPr>
              <a:t>cooperative</a:t>
            </a:r>
            <a:r>
              <a:rPr lang="ko-KR" dirty="0">
                <a:ea typeface="+mn-lt"/>
                <a:cs typeface="+mn-lt"/>
              </a:rPr>
              <a:t> </a:t>
            </a:r>
            <a:r>
              <a:rPr lang="ko-KR" dirty="0" err="1">
                <a:ea typeface="+mn-lt"/>
                <a:cs typeface="+mn-lt"/>
              </a:rPr>
              <a:t>mode</a:t>
            </a:r>
            <a:r>
              <a:rPr lang="ko-KR" dirty="0">
                <a:ea typeface="+mn-lt"/>
                <a:cs typeface="+mn-lt"/>
              </a:rPr>
              <a:t>, </a:t>
            </a:r>
            <a:r>
              <a:rPr lang="ko-KR" dirty="0" err="1">
                <a:ea typeface="+mn-lt"/>
                <a:cs typeface="+mn-lt"/>
              </a:rPr>
              <a:t>competitive</a:t>
            </a:r>
            <a:r>
              <a:rPr lang="ko-KR" dirty="0">
                <a:ea typeface="+mn-lt"/>
                <a:cs typeface="+mn-lt"/>
              </a:rPr>
              <a:t> </a:t>
            </a:r>
            <a:r>
              <a:rPr lang="ko-KR" dirty="0" err="1">
                <a:ea typeface="+mn-lt"/>
                <a:cs typeface="+mn-lt"/>
              </a:rPr>
              <a:t>mode</a:t>
            </a:r>
            <a:r>
              <a:rPr lang="ko-KR" dirty="0">
                <a:ea typeface="+mn-lt"/>
                <a:cs typeface="+mn-lt"/>
              </a:rPr>
              <a:t> </a:t>
            </a:r>
            <a:r>
              <a:rPr lang="ko-KR" dirty="0" err="1">
                <a:ea typeface="+mn-lt"/>
                <a:cs typeface="+mn-lt"/>
              </a:rPr>
              <a:t>Death</a:t>
            </a:r>
            <a:r>
              <a:rPr lang="ko-KR" dirty="0">
                <a:ea typeface="+mn-lt"/>
                <a:cs typeface="+mn-lt"/>
              </a:rPr>
              <a:t> </a:t>
            </a:r>
            <a:r>
              <a:rPr lang="ko-KR" dirty="0" err="1">
                <a:ea typeface="+mn-lt"/>
                <a:cs typeface="+mn-lt"/>
              </a:rPr>
              <a:t>Match</a:t>
            </a:r>
            <a:r>
              <a:rPr lang="ko-KR" dirty="0">
                <a:ea typeface="+mn-lt"/>
                <a:cs typeface="+mn-lt"/>
              </a:rPr>
              <a:t>)</a:t>
            </a:r>
            <a:endParaRPr lang="ko-KR" altLang="en-US" dirty="0">
              <a:latin typeface="Malgun Gothic"/>
              <a:ea typeface="Malgun Gothic"/>
            </a:endParaRPr>
          </a:p>
          <a:p>
            <a:pPr lvl="2">
              <a:buFont typeface="Wingdings,Sans-Serif" panose="020B0604020202020204" pitchFamily="34" charset="0"/>
              <a:buChar char="§"/>
            </a:pPr>
            <a:r>
              <a:rPr lang="ko-KR" dirty="0" err="1">
                <a:ea typeface="+mn-lt"/>
                <a:cs typeface="+mn-lt"/>
              </a:rPr>
              <a:t>Had</a:t>
            </a:r>
            <a:r>
              <a:rPr lang="ko-KR" dirty="0">
                <a:ea typeface="+mn-lt"/>
                <a:cs typeface="+mn-lt"/>
              </a:rPr>
              <a:t> </a:t>
            </a:r>
            <a:r>
              <a:rPr lang="ko-KR" dirty="0" err="1">
                <a:ea typeface="+mn-lt"/>
                <a:cs typeface="+mn-lt"/>
              </a:rPr>
              <a:t>a</a:t>
            </a:r>
            <a:r>
              <a:rPr lang="ko-KR" dirty="0">
                <a:ea typeface="+mn-lt"/>
                <a:cs typeface="+mn-lt"/>
              </a:rPr>
              <a:t> </a:t>
            </a:r>
            <a:r>
              <a:rPr lang="ko-KR" dirty="0" err="1">
                <a:ea typeface="+mn-lt"/>
                <a:cs typeface="+mn-lt"/>
              </a:rPr>
              <a:t>great</a:t>
            </a:r>
            <a:r>
              <a:rPr lang="ko-KR" dirty="0">
                <a:ea typeface="+mn-lt"/>
                <a:cs typeface="+mn-lt"/>
              </a:rPr>
              <a:t> </a:t>
            </a:r>
            <a:r>
              <a:rPr lang="ko-KR" dirty="0" err="1">
                <a:ea typeface="+mn-lt"/>
                <a:cs typeface="+mn-lt"/>
              </a:rPr>
              <a:t>influence</a:t>
            </a:r>
            <a:r>
              <a:rPr lang="ko-KR" dirty="0">
                <a:ea typeface="+mn-lt"/>
                <a:cs typeface="+mn-lt"/>
              </a:rPr>
              <a:t> </a:t>
            </a:r>
            <a:r>
              <a:rPr lang="ko-KR" dirty="0" err="1">
                <a:ea typeface="+mn-lt"/>
                <a:cs typeface="+mn-lt"/>
              </a:rPr>
              <a:t>on</a:t>
            </a:r>
            <a:r>
              <a:rPr lang="ko-KR" dirty="0">
                <a:ea typeface="+mn-lt"/>
                <a:cs typeface="+mn-lt"/>
              </a:rPr>
              <a:t> </a:t>
            </a:r>
            <a:r>
              <a:rPr lang="ko-KR" dirty="0" err="1">
                <a:ea typeface="+mn-lt"/>
                <a:cs typeface="+mn-lt"/>
              </a:rPr>
              <a:t>the</a:t>
            </a:r>
            <a:r>
              <a:rPr lang="ko-KR" dirty="0">
                <a:ea typeface="+mn-lt"/>
                <a:cs typeface="+mn-lt"/>
              </a:rPr>
              <a:t> </a:t>
            </a:r>
            <a:r>
              <a:rPr lang="ko-KR" dirty="0" err="1">
                <a:ea typeface="+mn-lt"/>
                <a:cs typeface="+mn-lt"/>
              </a:rPr>
              <a:t>gaming</a:t>
            </a:r>
            <a:r>
              <a:rPr lang="ko-KR" dirty="0">
                <a:ea typeface="+mn-lt"/>
                <a:cs typeface="+mn-lt"/>
              </a:rPr>
              <a:t> </a:t>
            </a:r>
            <a:r>
              <a:rPr lang="ko-KR" dirty="0" err="1">
                <a:ea typeface="+mn-lt"/>
                <a:cs typeface="+mn-lt"/>
              </a:rPr>
              <a:t>industry</a:t>
            </a:r>
            <a:r>
              <a:rPr lang="ko-KR" dirty="0">
                <a:ea typeface="+mn-lt"/>
                <a:cs typeface="+mn-lt"/>
              </a:rPr>
              <a:t> </a:t>
            </a:r>
            <a:r>
              <a:rPr lang="ko-KR" dirty="0" err="1">
                <a:ea typeface="+mn-lt"/>
                <a:cs typeface="+mn-lt"/>
              </a:rPr>
              <a:t>today</a:t>
            </a:r>
            <a:r>
              <a:rPr lang="ko-KR" dirty="0">
                <a:ea typeface="+mn-lt"/>
                <a:cs typeface="+mn-lt"/>
              </a:rPr>
              <a:t>. </a:t>
            </a:r>
            <a:r>
              <a:rPr lang="ko-KR" dirty="0" err="1">
                <a:ea typeface="+mn-lt"/>
                <a:cs typeface="+mn-lt"/>
              </a:rPr>
              <a:t>A</a:t>
            </a:r>
            <a:r>
              <a:rPr lang="ko-KR" dirty="0">
                <a:ea typeface="+mn-lt"/>
                <a:cs typeface="+mn-lt"/>
              </a:rPr>
              <a:t> </a:t>
            </a:r>
            <a:r>
              <a:rPr lang="ko-KR" dirty="0" err="1">
                <a:ea typeface="+mn-lt"/>
                <a:cs typeface="+mn-lt"/>
              </a:rPr>
              <a:t>pioneer</a:t>
            </a:r>
            <a:r>
              <a:rPr lang="ko-KR" dirty="0">
                <a:ea typeface="+mn-lt"/>
                <a:cs typeface="+mn-lt"/>
              </a:rPr>
              <a:t> of </a:t>
            </a:r>
            <a:r>
              <a:rPr lang="ko-KR" dirty="0" err="1">
                <a:ea typeface="+mn-lt"/>
                <a:cs typeface="+mn-lt"/>
              </a:rPr>
              <a:t>modern</a:t>
            </a:r>
            <a:r>
              <a:rPr lang="ko-KR" dirty="0">
                <a:ea typeface="+mn-lt"/>
                <a:cs typeface="+mn-lt"/>
              </a:rPr>
              <a:t> </a:t>
            </a:r>
            <a:r>
              <a:rPr lang="ko-KR" dirty="0" err="1">
                <a:ea typeface="+mn-lt"/>
                <a:cs typeface="+mn-lt"/>
              </a:rPr>
              <a:t>network</a:t>
            </a:r>
            <a:r>
              <a:rPr lang="ko-KR" dirty="0">
                <a:ea typeface="+mn-lt"/>
                <a:cs typeface="+mn-lt"/>
              </a:rPr>
              <a:t> </a:t>
            </a:r>
            <a:r>
              <a:rPr lang="ko-KR" dirty="0" err="1">
                <a:ea typeface="+mn-lt"/>
                <a:cs typeface="+mn-lt"/>
              </a:rPr>
              <a:t>games</a:t>
            </a:r>
            <a:endParaRPr lang="ko-KR" altLang="en-US" dirty="0" err="1">
              <a:latin typeface="Malgun Gothic"/>
              <a:ea typeface="Malgun Gothic"/>
            </a:endParaRPr>
          </a:p>
          <a:p>
            <a:pPr lvl="2">
              <a:buFont typeface="Wingdings,Sans-Serif" panose="020B0604020202020204" pitchFamily="34" charset="0"/>
              <a:buChar char="§"/>
            </a:pPr>
            <a:r>
              <a:rPr lang="en-US" altLang="ko-KR" dirty="0">
                <a:latin typeface="Malgun Gothic"/>
                <a:ea typeface="Malgun Gothic"/>
                <a:hlinkClick r:id="rId2"/>
              </a:rPr>
              <a:t>https://www.youtube.com/watch?v=MnqLJpgq7jc</a:t>
            </a:r>
            <a:endParaRPr lang="en-US" altLang="ko-KR" dirty="0">
              <a:latin typeface="Malgun Gothic"/>
              <a:ea typeface="Malgun Gothic"/>
            </a:endParaRPr>
          </a:p>
          <a:p>
            <a:pPr lvl="2">
              <a:buFont typeface="Wingdings,Sans-Serif" panose="020B0604020202020204" pitchFamily="34" charset="0"/>
              <a:buChar char="§"/>
            </a:pPr>
            <a:endParaRPr lang="ko-KR" altLang="en-US" dirty="0">
              <a:latin typeface="Malgun Gothic"/>
              <a:ea typeface="Malgun Gothic"/>
            </a:endParaRPr>
          </a:p>
          <a:p>
            <a:pPr lvl="2">
              <a:buFont typeface="Wingdings" panose="020B0604020202020204" pitchFamily="34" charset="0"/>
              <a:buChar char="§"/>
            </a:pPr>
            <a:endParaRPr lang="ko-KR" altLang="en-US" dirty="0">
              <a:ea typeface="맑은 고딕"/>
            </a:endParaRPr>
          </a:p>
        </p:txBody>
      </p:sp>
    </p:spTree>
    <p:extLst>
      <p:ext uri="{BB962C8B-B14F-4D97-AF65-F5344CB8AC3E}">
        <p14:creationId xmlns:p14="http://schemas.microsoft.com/office/powerpoint/2010/main" val="3737931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568D27-D04C-DFF0-1663-8C082897A2B9}"/>
              </a:ext>
            </a:extLst>
          </p:cNvPr>
          <p:cNvSpPr>
            <a:spLocks noGrp="1"/>
          </p:cNvSpPr>
          <p:nvPr>
            <p:ph type="title"/>
          </p:nvPr>
        </p:nvSpPr>
        <p:spPr>
          <a:xfrm>
            <a:off x="838200" y="365125"/>
            <a:ext cx="10515600" cy="890651"/>
          </a:xfrm>
        </p:spPr>
        <p:txBody>
          <a:bodyPr/>
          <a:lstStyle/>
          <a:p>
            <a:r>
              <a:rPr lang="ko-KR" altLang="en-US" dirty="0" err="1">
                <a:ea typeface="맑은 고딕"/>
              </a:rPr>
              <a:t>Doom</a:t>
            </a:r>
            <a:r>
              <a:rPr lang="ko-KR" altLang="en-US" dirty="0">
                <a:ea typeface="맑은 고딕"/>
              </a:rPr>
              <a:t> </a:t>
            </a:r>
            <a:r>
              <a:rPr lang="en-US" altLang="ko-KR" dirty="0">
                <a:ea typeface="맑은 고딕"/>
              </a:rPr>
              <a:t>(</a:t>
            </a:r>
            <a:r>
              <a:rPr lang="ko-KR" altLang="en-US" dirty="0">
                <a:ea typeface="맑은 고딕"/>
              </a:rPr>
              <a:t>1993)</a:t>
            </a:r>
            <a:endParaRPr lang="ko-KR" altLang="en-US" dirty="0"/>
          </a:p>
        </p:txBody>
      </p:sp>
      <p:pic>
        <p:nvPicPr>
          <p:cNvPr id="4" name="온라인 미디어 3" title="Doom 1 - Mission 1 Gameplay">
            <a:hlinkClick r:id="" action="ppaction://media"/>
            <a:extLst>
              <a:ext uri="{FF2B5EF4-FFF2-40B4-BE49-F238E27FC236}">
                <a16:creationId xmlns:a16="http://schemas.microsoft.com/office/drawing/2014/main" id="{D45989F2-7240-CBBC-0DCB-4C198A9D48F3}"/>
              </a:ext>
            </a:extLst>
          </p:cNvPr>
          <p:cNvPicPr>
            <a:picLocks noGrp="1" noRot="1" noChangeAspect="1"/>
          </p:cNvPicPr>
          <p:nvPr>
            <p:ph idx="1"/>
            <a:videoFile r:link="rId1"/>
          </p:nvPr>
        </p:nvPicPr>
        <p:blipFill>
          <a:blip r:embed="rId3"/>
          <a:stretch>
            <a:fillRect/>
          </a:stretch>
        </p:blipFill>
        <p:spPr>
          <a:xfrm>
            <a:off x="1236211" y="1255776"/>
            <a:ext cx="9717990" cy="5491036"/>
          </a:xfrm>
          <a:prstGeom prst="rect">
            <a:avLst/>
          </a:prstGeom>
        </p:spPr>
      </p:pic>
    </p:spTree>
    <p:extLst>
      <p:ext uri="{BB962C8B-B14F-4D97-AF65-F5344CB8AC3E}">
        <p14:creationId xmlns:p14="http://schemas.microsoft.com/office/powerpoint/2010/main" val="5706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제목 1">
            <a:extLst>
              <a:ext uri="{FF2B5EF4-FFF2-40B4-BE49-F238E27FC236}">
                <a16:creationId xmlns:a16="http://schemas.microsoft.com/office/drawing/2014/main" id="{EFC640AC-57BE-2BD4-6DCE-747DA8003C04}"/>
              </a:ext>
            </a:extLst>
          </p:cNvPr>
          <p:cNvSpPr>
            <a:spLocks noGrp="1"/>
          </p:cNvSpPr>
          <p:nvPr>
            <p:ph type="title"/>
          </p:nvPr>
        </p:nvSpPr>
        <p:spPr>
          <a:xfrm>
            <a:off x="838200" y="673770"/>
            <a:ext cx="3709416" cy="2027227"/>
          </a:xfrm>
        </p:spPr>
        <p:txBody>
          <a:bodyPr anchor="t">
            <a:normAutofit fontScale="90000"/>
          </a:bodyPr>
          <a:lstStyle/>
          <a:p>
            <a:r>
              <a:rPr lang="ko-KR" altLang="en-US" sz="5400" dirty="0">
                <a:solidFill>
                  <a:srgbClr val="FFFFFF"/>
                </a:solidFill>
                <a:ea typeface="맑은 고딕"/>
              </a:rPr>
              <a:t>1.1.5 </a:t>
            </a:r>
            <a:br>
              <a:rPr lang="en-US" altLang="ko-KR" sz="5400" dirty="0">
                <a:solidFill>
                  <a:srgbClr val="FFFFFF"/>
                </a:solidFill>
                <a:ea typeface="맑은 고딕"/>
              </a:rPr>
            </a:br>
            <a:r>
              <a:rPr lang="ko-KR" altLang="en-US" sz="5400" dirty="0" err="1">
                <a:solidFill>
                  <a:srgbClr val="FFFFFF"/>
                </a:solidFill>
                <a:ea typeface="맑은 고딕"/>
              </a:rPr>
              <a:t>Online</a:t>
            </a:r>
            <a:r>
              <a:rPr lang="ko-KR" altLang="en-US" sz="5400" dirty="0">
                <a:solidFill>
                  <a:srgbClr val="FFFFFF"/>
                </a:solidFill>
                <a:ea typeface="맑은 고딕"/>
              </a:rPr>
              <a:t> </a:t>
            </a:r>
            <a:r>
              <a:rPr lang="ko-KR" altLang="en-US" sz="5400" dirty="0" err="1">
                <a:solidFill>
                  <a:srgbClr val="FFFFFF"/>
                </a:solidFill>
                <a:ea typeface="맑은 고딕"/>
              </a:rPr>
              <a:t>game</a:t>
            </a:r>
            <a:endParaRPr lang="ko-KR" altLang="en-US" sz="5400" dirty="0" err="1">
              <a:ea typeface="맑은 고딕"/>
            </a:endParaRPr>
          </a:p>
        </p:txBody>
      </p:sp>
      <p:graphicFrame>
        <p:nvGraphicFramePr>
          <p:cNvPr id="5" name="내용 개체 틀 2">
            <a:extLst>
              <a:ext uri="{FF2B5EF4-FFF2-40B4-BE49-F238E27FC236}">
                <a16:creationId xmlns:a16="http://schemas.microsoft.com/office/drawing/2014/main" id="{2E7D49F3-D6FB-56B2-D35D-44642C716B7E}"/>
              </a:ext>
            </a:extLst>
          </p:cNvPr>
          <p:cNvGraphicFramePr>
            <a:graphicFrameLocks noGrp="1"/>
          </p:cNvGraphicFramePr>
          <p:nvPr>
            <p:ph idx="1"/>
            <p:extLst>
              <p:ext uri="{D42A27DB-BD31-4B8C-83A1-F6EECF244321}">
                <p14:modId xmlns:p14="http://schemas.microsoft.com/office/powerpoint/2010/main" val="61786748"/>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0127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AC31FD-09E3-216A-E7AD-A6E224814132}"/>
              </a:ext>
            </a:extLst>
          </p:cNvPr>
          <p:cNvSpPr>
            <a:spLocks noGrp="1"/>
          </p:cNvSpPr>
          <p:nvPr>
            <p:ph type="title"/>
          </p:nvPr>
        </p:nvSpPr>
        <p:spPr/>
        <p:txBody>
          <a:bodyPr/>
          <a:lstStyle/>
          <a:p>
            <a:r>
              <a:rPr lang="ko-KR" altLang="en-US" dirty="0" err="1">
                <a:ea typeface="맑은 고딕"/>
              </a:rPr>
              <a:t>Quake</a:t>
            </a:r>
            <a:r>
              <a:rPr lang="ko-KR" altLang="en-US" dirty="0">
                <a:ea typeface="맑은 고딕"/>
              </a:rPr>
              <a:t> (1996, ID </a:t>
            </a:r>
            <a:r>
              <a:rPr lang="ko-KR" altLang="en-US" dirty="0" err="1">
                <a:ea typeface="맑은 고딕"/>
              </a:rPr>
              <a:t>Software</a:t>
            </a:r>
            <a:r>
              <a:rPr lang="ko-KR" altLang="en-US" dirty="0">
                <a:ea typeface="맑은 고딕"/>
              </a:rPr>
              <a:t>)</a:t>
            </a:r>
            <a:endParaRPr lang="ko-KR" altLang="en-US" dirty="0"/>
          </a:p>
        </p:txBody>
      </p:sp>
      <p:pic>
        <p:nvPicPr>
          <p:cNvPr id="4" name="온라인 미디어 3" title="Original Quake (1996) PC Gameplay 1">
            <a:hlinkClick r:id="" action="ppaction://media"/>
            <a:extLst>
              <a:ext uri="{FF2B5EF4-FFF2-40B4-BE49-F238E27FC236}">
                <a16:creationId xmlns:a16="http://schemas.microsoft.com/office/drawing/2014/main" id="{CFB384C7-FF02-8F3C-4EFB-BFB20149985E}"/>
              </a:ext>
            </a:extLst>
          </p:cNvPr>
          <p:cNvPicPr>
            <a:picLocks noGrp="1" noRot="1" noChangeAspect="1"/>
          </p:cNvPicPr>
          <p:nvPr>
            <p:ph idx="1"/>
            <a:videoFile r:link="rId1"/>
          </p:nvPr>
        </p:nvPicPr>
        <p:blipFill>
          <a:blip r:embed="rId3"/>
          <a:stretch>
            <a:fillRect/>
          </a:stretch>
        </p:blipFill>
        <p:spPr>
          <a:xfrm>
            <a:off x="1376108" y="1334824"/>
            <a:ext cx="9438196" cy="5332940"/>
          </a:xfrm>
          <a:prstGeom prst="rect">
            <a:avLst/>
          </a:prstGeom>
        </p:spPr>
      </p:pic>
    </p:spTree>
    <p:extLst>
      <p:ext uri="{BB962C8B-B14F-4D97-AF65-F5344CB8AC3E}">
        <p14:creationId xmlns:p14="http://schemas.microsoft.com/office/powerpoint/2010/main" val="251223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96874C-B711-ABCC-D57E-11C340A0CBE2}"/>
              </a:ext>
            </a:extLst>
          </p:cNvPr>
          <p:cNvSpPr>
            <a:spLocks noGrp="1"/>
          </p:cNvSpPr>
          <p:nvPr>
            <p:ph type="title"/>
          </p:nvPr>
        </p:nvSpPr>
        <p:spPr>
          <a:xfrm>
            <a:off x="838200" y="365125"/>
            <a:ext cx="10515600" cy="1036955"/>
          </a:xfrm>
        </p:spPr>
        <p:txBody>
          <a:bodyPr/>
          <a:lstStyle/>
          <a:p>
            <a:r>
              <a:rPr lang="en-US" altLang="ko-KR" dirty="0">
                <a:ea typeface="맑은 고딕"/>
              </a:rPr>
              <a:t>Unreal </a:t>
            </a:r>
            <a:r>
              <a:rPr lang="ko-KR" altLang="en-US" dirty="0">
                <a:ea typeface="맑은 고딕"/>
              </a:rPr>
              <a:t>(1998, </a:t>
            </a:r>
            <a:r>
              <a:rPr lang="ko-KR" altLang="en-US" dirty="0" err="1">
                <a:ea typeface="맑은 고딕"/>
              </a:rPr>
              <a:t>Epic</a:t>
            </a:r>
            <a:r>
              <a:rPr lang="ko-KR" altLang="en-US" dirty="0">
                <a:ea typeface="맑은 고딕"/>
              </a:rPr>
              <a:t> </a:t>
            </a:r>
            <a:r>
              <a:rPr lang="ko-KR" altLang="en-US" dirty="0" err="1">
                <a:ea typeface="맑은 고딕"/>
              </a:rPr>
              <a:t>Games</a:t>
            </a:r>
            <a:r>
              <a:rPr lang="en-US" altLang="ko-KR" dirty="0">
                <a:ea typeface="맑은 고딕"/>
              </a:rPr>
              <a:t>)</a:t>
            </a:r>
            <a:endParaRPr lang="ko-KR" altLang="en-US" dirty="0"/>
          </a:p>
        </p:txBody>
      </p:sp>
      <p:pic>
        <p:nvPicPr>
          <p:cNvPr id="4" name="온라인 미디어 3" title="Unreal 1 (PC, 1998)">
            <a:hlinkClick r:id="" action="ppaction://media"/>
            <a:extLst>
              <a:ext uri="{FF2B5EF4-FFF2-40B4-BE49-F238E27FC236}">
                <a16:creationId xmlns:a16="http://schemas.microsoft.com/office/drawing/2014/main" id="{6F30DAAA-A2F5-6CE4-1D66-CC4CA7464D47}"/>
              </a:ext>
            </a:extLst>
          </p:cNvPr>
          <p:cNvPicPr>
            <a:picLocks noGrp="1" noRot="1" noChangeAspect="1"/>
          </p:cNvPicPr>
          <p:nvPr>
            <p:ph idx="1"/>
            <a:videoFile r:link="rId1"/>
          </p:nvPr>
        </p:nvPicPr>
        <p:blipFill>
          <a:blip r:embed="rId4"/>
          <a:stretch>
            <a:fillRect/>
          </a:stretch>
        </p:blipFill>
        <p:spPr>
          <a:xfrm>
            <a:off x="1266380" y="1272823"/>
            <a:ext cx="9657652" cy="5456942"/>
          </a:xfrm>
          <a:prstGeom prst="rect">
            <a:avLst/>
          </a:prstGeom>
        </p:spPr>
      </p:pic>
    </p:spTree>
    <p:extLst>
      <p:ext uri="{BB962C8B-B14F-4D97-AF65-F5344CB8AC3E}">
        <p14:creationId xmlns:p14="http://schemas.microsoft.com/office/powerpoint/2010/main" val="116275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F4A5702B-5612-2A49-AF5E-B32FDD718CED}"/>
              </a:ext>
            </a:extLst>
          </p:cNvPr>
          <p:cNvSpPr>
            <a:spLocks noGrp="1"/>
          </p:cNvSpPr>
          <p:nvPr>
            <p:ph type="title"/>
          </p:nvPr>
        </p:nvSpPr>
        <p:spPr>
          <a:xfrm>
            <a:off x="838200" y="365125"/>
            <a:ext cx="10515600" cy="1325563"/>
          </a:xfrm>
        </p:spPr>
        <p:txBody>
          <a:bodyPr>
            <a:normAutofit/>
          </a:bodyPr>
          <a:lstStyle/>
          <a:p>
            <a:r>
              <a:rPr lang="ko-KR" altLang="en-US" sz="5400" dirty="0">
                <a:ea typeface="맑은 고딕"/>
              </a:rPr>
              <a:t>1.1.6 MMO </a:t>
            </a:r>
            <a:r>
              <a:rPr lang="en-US" altLang="ko-KR" sz="5400" dirty="0">
                <a:ea typeface="맑은 고딕"/>
              </a:rPr>
              <a:t>Game</a:t>
            </a:r>
            <a:endParaRPr lang="ko-KR" altLang="en-US"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내용 개체 틀 2">
            <a:extLst>
              <a:ext uri="{FF2B5EF4-FFF2-40B4-BE49-F238E27FC236}">
                <a16:creationId xmlns:a16="http://schemas.microsoft.com/office/drawing/2014/main" id="{7724737F-EB64-A4D8-5B0A-CFA545425B3B}"/>
              </a:ext>
            </a:extLst>
          </p:cNvPr>
          <p:cNvSpPr>
            <a:spLocks noGrp="1"/>
          </p:cNvSpPr>
          <p:nvPr>
            <p:ph idx="1"/>
          </p:nvPr>
        </p:nvSpPr>
        <p:spPr>
          <a:xfrm>
            <a:off x="838200" y="1929384"/>
            <a:ext cx="10515600" cy="4251960"/>
          </a:xfrm>
        </p:spPr>
        <p:txBody>
          <a:bodyPr vert="horz" lIns="91440" tIns="45720" rIns="91440" bIns="45720" rtlCol="0">
            <a:normAutofit/>
          </a:bodyPr>
          <a:lstStyle/>
          <a:p>
            <a:r>
              <a:rPr lang="ko-KR" altLang="en-US" sz="1500" dirty="0">
                <a:ea typeface="맑은 고딕"/>
              </a:rPr>
              <a:t>MMO(</a:t>
            </a:r>
            <a:r>
              <a:rPr lang="ko-KR" altLang="en-US" sz="1500" dirty="0" err="1">
                <a:ea typeface="맑은 고딕"/>
              </a:rPr>
              <a:t>Massively</a:t>
            </a:r>
            <a:r>
              <a:rPr lang="ko-KR" altLang="en-US" sz="1500" dirty="0">
                <a:ea typeface="맑은 고딕"/>
              </a:rPr>
              <a:t> </a:t>
            </a:r>
            <a:r>
              <a:rPr lang="ko-KR" altLang="en-US" sz="1500" dirty="0" err="1">
                <a:ea typeface="맑은 고딕"/>
              </a:rPr>
              <a:t>Multiplayer</a:t>
            </a:r>
            <a:r>
              <a:rPr lang="ko-KR" altLang="en-US" sz="1500" dirty="0">
                <a:ea typeface="맑은 고딕"/>
              </a:rPr>
              <a:t> </a:t>
            </a:r>
            <a:r>
              <a:rPr lang="ko-KR" altLang="en-US" sz="1500" dirty="0" err="1">
                <a:ea typeface="맑은 고딕"/>
              </a:rPr>
              <a:t>Online</a:t>
            </a:r>
            <a:r>
              <a:rPr lang="ko-KR" altLang="en-US" sz="1500" dirty="0">
                <a:ea typeface="맑은 고딕"/>
              </a:rPr>
              <a:t>)</a:t>
            </a:r>
          </a:p>
          <a:p>
            <a:pPr lvl="1">
              <a:buFont typeface="Courier New" panose="020B0604020202020204" pitchFamily="34" charset="0"/>
              <a:buChar char="o"/>
            </a:pPr>
            <a:r>
              <a:rPr lang="en-US" altLang="ko-KR" sz="1500" dirty="0">
                <a:ea typeface="맑은 고딕"/>
              </a:rPr>
              <a:t>Hundreds, thousands, and tens of thousands of players can participate in a single game at the same time</a:t>
            </a:r>
            <a:endParaRPr lang="ko-KR" altLang="en-US" sz="1500" dirty="0">
              <a:ea typeface="맑은 고딕"/>
            </a:endParaRPr>
          </a:p>
          <a:p>
            <a:pPr lvl="1">
              <a:buFont typeface="Courier New" panose="020B0604020202020204" pitchFamily="34" charset="0"/>
              <a:buChar char="o"/>
            </a:pPr>
            <a:r>
              <a:rPr lang="en-US" altLang="ko-KR" sz="1500" dirty="0">
                <a:ea typeface="맑은 고딕"/>
              </a:rPr>
              <a:t>Since MMOs are usually RPGs, the name MMORPG is familiar</a:t>
            </a:r>
            <a:endParaRPr lang="ko-KR" altLang="en-US" sz="1500" dirty="0">
              <a:ea typeface="맑은 고딕"/>
            </a:endParaRPr>
          </a:p>
          <a:p>
            <a:pPr lvl="2">
              <a:buFont typeface="Wingdings" panose="020B0604020202020204" pitchFamily="34" charset="0"/>
              <a:buChar char="§"/>
            </a:pPr>
            <a:r>
              <a:rPr lang="ko-KR" altLang="en-US" sz="1500" dirty="0">
                <a:ea typeface="맑은 고딕"/>
              </a:rPr>
              <a:t>MMOFPS </a:t>
            </a:r>
            <a:r>
              <a:rPr lang="en-US" altLang="ko-KR" sz="1500" dirty="0">
                <a:ea typeface="맑은 고딕"/>
              </a:rPr>
              <a:t>games also exist</a:t>
            </a:r>
            <a:endParaRPr lang="ko-KR" altLang="en-US" sz="1500" dirty="0">
              <a:ea typeface="맑은 고딕"/>
            </a:endParaRPr>
          </a:p>
          <a:p>
            <a:pPr lvl="1">
              <a:buFont typeface="Courier New" panose="020B0604020202020204" pitchFamily="34" charset="0"/>
              <a:buChar char="o"/>
            </a:pPr>
            <a:r>
              <a:rPr lang="en-US" altLang="ko-KR" sz="1500" dirty="0">
                <a:ea typeface="맑은 고딕"/>
              </a:rPr>
              <a:t>MUD games evolve into graphic forms</a:t>
            </a:r>
            <a:endParaRPr lang="ko-KR" altLang="en-US" sz="1500" dirty="0">
              <a:ea typeface="맑은 고딕"/>
            </a:endParaRPr>
          </a:p>
          <a:p>
            <a:r>
              <a:rPr lang="en-US" altLang="ko-KR" sz="1500" dirty="0">
                <a:ea typeface="맑은 고딕"/>
              </a:rPr>
              <a:t>Examples</a:t>
            </a:r>
            <a:endParaRPr lang="ko-KR" altLang="en-US" sz="1500" dirty="0">
              <a:ea typeface="맑은 고딕"/>
            </a:endParaRPr>
          </a:p>
          <a:p>
            <a:pPr lvl="1">
              <a:buFont typeface="Courier New" panose="020B0604020202020204" pitchFamily="34" charset="0"/>
              <a:buChar char="o"/>
            </a:pPr>
            <a:r>
              <a:rPr lang="ko-KR" altLang="en-US" sz="1500" dirty="0" err="1">
                <a:ea typeface="맑은 고딕"/>
              </a:rPr>
              <a:t>Habitat</a:t>
            </a:r>
            <a:r>
              <a:rPr lang="ko-KR" altLang="en-US" sz="1500" dirty="0">
                <a:ea typeface="맑은 고딕"/>
              </a:rPr>
              <a:t> </a:t>
            </a:r>
            <a:r>
              <a:rPr lang="en-US" altLang="ko-KR" sz="1500" dirty="0">
                <a:ea typeface="맑은 고딕"/>
              </a:rPr>
              <a:t>(</a:t>
            </a:r>
            <a:r>
              <a:rPr lang="ko-KR" altLang="en-US" sz="1500" dirty="0">
                <a:ea typeface="맑은 고딕"/>
              </a:rPr>
              <a:t>1986): </a:t>
            </a:r>
            <a:r>
              <a:rPr lang="en-US" altLang="ko-KR" sz="1500" dirty="0">
                <a:ea typeface="맑은 고딕"/>
              </a:rPr>
              <a:t>Introducing various new technologies</a:t>
            </a:r>
            <a:endParaRPr lang="ko-KR" altLang="en-US" sz="1500" dirty="0">
              <a:ea typeface="맑은 고딕"/>
            </a:endParaRPr>
          </a:p>
          <a:p>
            <a:pPr lvl="2">
              <a:buFont typeface="Wingdings" panose="020B0604020202020204" pitchFamily="34" charset="0"/>
              <a:buChar char="§"/>
            </a:pPr>
            <a:r>
              <a:rPr lang="en-US" altLang="ko-KR" sz="1500" dirty="0">
                <a:ea typeface="+mn-lt"/>
                <a:cs typeface="+mn-lt"/>
                <a:hlinkClick r:id="rId2"/>
              </a:rPr>
              <a:t>https://www.youtube.com/watch?v=1yia3-foHLE</a:t>
            </a:r>
          </a:p>
          <a:p>
            <a:pPr lvl="2">
              <a:buFont typeface="Wingdings" panose="020B0604020202020204" pitchFamily="34" charset="0"/>
              <a:buChar char="§"/>
            </a:pPr>
            <a:r>
              <a:rPr lang="ko-KR" sz="1500" dirty="0">
                <a:ea typeface="+mn-lt"/>
                <a:cs typeface="+mn-lt"/>
                <a:hlinkClick r:id="rId2"/>
              </a:rPr>
              <a:t>https://www.researchgate.net/publication/243708892_The_Lessons_of_Lucasfilm''s_Habitat</a:t>
            </a:r>
            <a:endParaRPr lang="ko-KR" altLang="en-US" sz="1500" dirty="0">
              <a:ea typeface="+mn-lt"/>
              <a:cs typeface="+mn-lt"/>
            </a:endParaRPr>
          </a:p>
          <a:p>
            <a:pPr lvl="1">
              <a:buFont typeface="Courier New" panose="020B0604020202020204" pitchFamily="34" charset="0"/>
              <a:buChar char="o"/>
            </a:pPr>
            <a:r>
              <a:rPr lang="en-US" altLang="ko-KR" sz="1500" dirty="0">
                <a:ea typeface="맑은 고딕"/>
              </a:rPr>
              <a:t>Ultima Online (1997): Gaining full attention Internet Spreading Aftermath</a:t>
            </a:r>
          </a:p>
          <a:p>
            <a:pPr lvl="2">
              <a:buFont typeface="Courier New" panose="020B0604020202020204" pitchFamily="34" charset="0"/>
              <a:buChar char="o"/>
            </a:pPr>
            <a:r>
              <a:rPr lang="en-US" altLang="ko-KR" sz="1500" dirty="0">
                <a:ea typeface="맑은 고딕"/>
                <a:hlinkClick r:id="rId3"/>
              </a:rPr>
              <a:t>https://www.youtube.com/watch?v=vzawLtaQ5Ls</a:t>
            </a:r>
            <a:endParaRPr lang="en-US" altLang="ko-KR" sz="1500" dirty="0">
              <a:ea typeface="맑은 고딕"/>
            </a:endParaRPr>
          </a:p>
          <a:p>
            <a:pPr lvl="1">
              <a:buFont typeface="Courier New" panose="020B0604020202020204" pitchFamily="34" charset="0"/>
              <a:buChar char="o"/>
            </a:pPr>
            <a:r>
              <a:rPr lang="en-US" altLang="ko-KR" sz="1500" dirty="0">
                <a:ea typeface="맑은 고딕"/>
              </a:rPr>
              <a:t>World of Warcraft (2004, Blizzard): A Pop Culture Icon in Itself</a:t>
            </a:r>
          </a:p>
          <a:p>
            <a:pPr lvl="2">
              <a:buFont typeface="Courier New" panose="020B0604020202020204" pitchFamily="34" charset="0"/>
              <a:buChar char="o"/>
            </a:pPr>
            <a:r>
              <a:rPr lang="en-US" altLang="ko-KR" sz="1500" dirty="0">
                <a:ea typeface="맑은 고딕"/>
                <a:hlinkClick r:id="rId4"/>
              </a:rPr>
              <a:t>https://www.youtube.com/watch?v=1q0f4KtEiZ8</a:t>
            </a:r>
            <a:endParaRPr lang="en-US" altLang="ko-KR" sz="1500" dirty="0">
              <a:ea typeface="맑은 고딕"/>
            </a:endParaRPr>
          </a:p>
          <a:p>
            <a:pPr lvl="2">
              <a:buFont typeface="Courier New" panose="020B0604020202020204" pitchFamily="34" charset="0"/>
              <a:buChar char="o"/>
            </a:pPr>
            <a:r>
              <a:rPr lang="en-US" altLang="ko-KR" sz="1500" dirty="0">
                <a:ea typeface="맑은 고딕"/>
                <a:hlinkClick r:id="rId5"/>
              </a:rPr>
              <a:t>https://www.southparkstudios.com/episodes/hk2x6r/south-park-make-love-not-warcraft-season-10-ep-8</a:t>
            </a:r>
            <a:endParaRPr lang="en-US" altLang="ko-KR" sz="1500" dirty="0">
              <a:ea typeface="맑은 고딕"/>
            </a:endParaRPr>
          </a:p>
          <a:p>
            <a:r>
              <a:rPr lang="en-US" altLang="ko-KR" sz="1500" dirty="0">
                <a:ea typeface="맑은 고딕"/>
              </a:rPr>
              <a:t>There Are Many Highly Technical Challenges in Designing</a:t>
            </a:r>
          </a:p>
        </p:txBody>
      </p:sp>
    </p:spTree>
    <p:extLst>
      <p:ext uri="{BB962C8B-B14F-4D97-AF65-F5344CB8AC3E}">
        <p14:creationId xmlns:p14="http://schemas.microsoft.com/office/powerpoint/2010/main" val="2237598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제목 1">
            <a:extLst>
              <a:ext uri="{FF2B5EF4-FFF2-40B4-BE49-F238E27FC236}">
                <a16:creationId xmlns:a16="http://schemas.microsoft.com/office/drawing/2014/main" id="{27A24311-5112-507F-10F1-0D26D83BAAE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ko-KR" altLang="en-US" dirty="0" err="1">
                <a:ea typeface="맑은 고딕"/>
              </a:rPr>
              <a:t>Contents</a:t>
            </a:r>
            <a:endParaRPr lang="ko-KR" altLang="en-US" dirty="0" err="1">
              <a:cs typeface="+mj-cs"/>
            </a:endParaRPr>
          </a:p>
        </p:txBody>
      </p:sp>
      <p:sp>
        <p:nvSpPr>
          <p:cNvPr id="3" name="내용 개체 틀 2">
            <a:extLst>
              <a:ext uri="{FF2B5EF4-FFF2-40B4-BE49-F238E27FC236}">
                <a16:creationId xmlns:a16="http://schemas.microsoft.com/office/drawing/2014/main" id="{CC19BF3B-EBED-8B8D-87BE-97040FE969B2}"/>
              </a:ext>
            </a:extLst>
          </p:cNvPr>
          <p:cNvSpPr>
            <a:spLocks noGrp="1"/>
          </p:cNvSpPr>
          <p:nvPr>
            <p:ph idx="1"/>
          </p:nvPr>
        </p:nvSpPr>
        <p:spPr>
          <a:xfrm>
            <a:off x="838200" y="2010833"/>
            <a:ext cx="5096934" cy="4166130"/>
          </a:xfrm>
        </p:spPr>
        <p:txBody>
          <a:bodyPr vert="horz" lIns="91440" tIns="45720" rIns="91440" bIns="45720" rtlCol="0" anchor="t">
            <a:normAutofit/>
          </a:bodyPr>
          <a:lstStyle/>
          <a:p>
            <a:r>
              <a:rPr lang="ko-KR" altLang="en-US" sz="2000" dirty="0" err="1">
                <a:ea typeface="맑은 고딕"/>
              </a:rPr>
              <a:t>A</a:t>
            </a:r>
            <a:r>
              <a:rPr lang="ko-KR" altLang="en-US" sz="2000" dirty="0">
                <a:ea typeface="맑은 고딕"/>
              </a:rPr>
              <a:t> </a:t>
            </a:r>
            <a:r>
              <a:rPr lang="ko-KR" altLang="en-US" sz="2000" dirty="0" err="1">
                <a:ea typeface="맑은 고딕"/>
              </a:rPr>
              <a:t>Brief</a:t>
            </a:r>
            <a:r>
              <a:rPr lang="ko-KR" altLang="en-US" sz="2000" dirty="0">
                <a:ea typeface="맑은 고딕"/>
              </a:rPr>
              <a:t> </a:t>
            </a:r>
            <a:r>
              <a:rPr lang="ko-KR" altLang="en-US" sz="2000" dirty="0" err="1">
                <a:ea typeface="맑은 고딕"/>
              </a:rPr>
              <a:t>history</a:t>
            </a:r>
            <a:r>
              <a:rPr lang="ko-KR" altLang="en-US" sz="2000" dirty="0">
                <a:ea typeface="맑은 고딕"/>
              </a:rPr>
              <a:t> of </a:t>
            </a:r>
            <a:r>
              <a:rPr lang="ko-KR" altLang="en-US" sz="2000" dirty="0" err="1">
                <a:ea typeface="맑은 고딕"/>
              </a:rPr>
              <a:t>Multiplayer</a:t>
            </a:r>
            <a:r>
              <a:rPr lang="ko-KR" altLang="en-US" sz="2000" dirty="0">
                <a:ea typeface="맑은 고딕"/>
              </a:rPr>
              <a:t> </a:t>
            </a:r>
            <a:r>
              <a:rPr lang="ko-KR" altLang="en-US" sz="2000" dirty="0" err="1">
                <a:ea typeface="맑은 고딕"/>
              </a:rPr>
              <a:t>Games</a:t>
            </a:r>
            <a:endParaRPr lang="ko-KR" altLang="en-US" sz="2000" dirty="0">
              <a:ea typeface="맑은 고딕"/>
            </a:endParaRPr>
          </a:p>
          <a:p>
            <a:pPr lvl="1" latinLnBrk="0"/>
            <a:r>
              <a:rPr lang="ko-KR" altLang="en-US" sz="2000" dirty="0" err="1">
                <a:ea typeface="맑은 고딕"/>
              </a:rPr>
              <a:t>Local</a:t>
            </a:r>
            <a:r>
              <a:rPr lang="ko-KR" altLang="en-US" sz="2000" dirty="0">
                <a:ea typeface="맑은 고딕"/>
              </a:rPr>
              <a:t> </a:t>
            </a:r>
            <a:r>
              <a:rPr lang="ko-KR" altLang="en-US" sz="2000" dirty="0" err="1">
                <a:ea typeface="맑은 고딕"/>
              </a:rPr>
              <a:t>multiplayer</a:t>
            </a:r>
            <a:r>
              <a:rPr lang="ko-KR" altLang="en-US" sz="2000" dirty="0">
                <a:ea typeface="맑은 고딕"/>
              </a:rPr>
              <a:t> </a:t>
            </a:r>
            <a:r>
              <a:rPr lang="ko-KR" altLang="en-US" sz="2000" dirty="0" err="1">
                <a:ea typeface="맑은 고딕"/>
              </a:rPr>
              <a:t>game</a:t>
            </a:r>
            <a:endParaRPr lang="ko-KR" altLang="en-US" sz="2000">
              <a:ea typeface="맑은 고딕"/>
            </a:endParaRPr>
          </a:p>
          <a:p>
            <a:pPr lvl="1"/>
            <a:r>
              <a:rPr lang="en-US" altLang="ko-KR" sz="2000" dirty="0">
                <a:ea typeface="맑은 고딕"/>
              </a:rPr>
              <a:t>Early</a:t>
            </a:r>
            <a:r>
              <a:rPr lang="ko-KR" altLang="en-US" sz="2000" dirty="0">
                <a:ea typeface="맑은 고딕"/>
              </a:rPr>
              <a:t> </a:t>
            </a:r>
            <a:r>
              <a:rPr lang="en-US" altLang="ko-KR" sz="2000" dirty="0">
                <a:ea typeface="맑은 고딕"/>
              </a:rPr>
              <a:t>network</a:t>
            </a:r>
            <a:r>
              <a:rPr lang="ko-KR" altLang="en-US" sz="2000" dirty="0">
                <a:ea typeface="맑은 고딕"/>
              </a:rPr>
              <a:t> </a:t>
            </a:r>
            <a:r>
              <a:rPr lang="en-US" altLang="ko-KR" sz="2000" dirty="0">
                <a:ea typeface="맑은 고딕"/>
              </a:rPr>
              <a:t>multiplayer</a:t>
            </a:r>
            <a:r>
              <a:rPr lang="ko-KR" altLang="en-US" sz="2000" dirty="0">
                <a:ea typeface="맑은 고딕"/>
              </a:rPr>
              <a:t> </a:t>
            </a:r>
            <a:r>
              <a:rPr lang="en-US" altLang="ko-KR" sz="2000" dirty="0">
                <a:ea typeface="맑은 고딕"/>
              </a:rPr>
              <a:t>games</a:t>
            </a:r>
            <a:endParaRPr lang="ko-KR" altLang="en-US" sz="2000" dirty="0">
              <a:ea typeface="맑은 고딕"/>
            </a:endParaRPr>
          </a:p>
          <a:p>
            <a:pPr lvl="1"/>
            <a:r>
              <a:rPr lang="ko-KR" sz="2000" dirty="0">
                <a:ea typeface="+mn-lt"/>
                <a:cs typeface="+mn-lt"/>
              </a:rPr>
              <a:t>MUD: </a:t>
            </a:r>
            <a:r>
              <a:rPr lang="ko-KR" sz="2000" dirty="0" err="1">
                <a:ea typeface="+mn-lt"/>
                <a:cs typeface="+mn-lt"/>
              </a:rPr>
              <a:t>Multi-user</a:t>
            </a:r>
            <a:r>
              <a:rPr lang="ko-KR" sz="2000" dirty="0">
                <a:ea typeface="+mn-lt"/>
                <a:cs typeface="+mn-lt"/>
              </a:rPr>
              <a:t> </a:t>
            </a:r>
            <a:r>
              <a:rPr lang="ko-KR" sz="2000" dirty="0" err="1">
                <a:ea typeface="+mn-lt"/>
                <a:cs typeface="+mn-lt"/>
              </a:rPr>
              <a:t>dungeons</a:t>
            </a:r>
            <a:endParaRPr lang="ko-KR" dirty="0" err="1"/>
          </a:p>
          <a:p>
            <a:pPr lvl="1"/>
            <a:r>
              <a:rPr lang="ko-KR" sz="2000" dirty="0">
                <a:ea typeface="+mn-lt"/>
                <a:cs typeface="+mn-lt"/>
              </a:rPr>
              <a:t>LAN </a:t>
            </a:r>
            <a:r>
              <a:rPr lang="ko-KR" sz="2000" dirty="0" err="1">
                <a:ea typeface="+mn-lt"/>
                <a:cs typeface="+mn-lt"/>
              </a:rPr>
              <a:t>games</a:t>
            </a:r>
            <a:endParaRPr lang="ko-KR" dirty="0" err="1"/>
          </a:p>
          <a:p>
            <a:pPr lvl="1"/>
            <a:r>
              <a:rPr lang="ko-KR" sz="2000" dirty="0" err="1">
                <a:ea typeface="+mn-lt"/>
                <a:cs typeface="+mn-lt"/>
              </a:rPr>
              <a:t>Online</a:t>
            </a:r>
            <a:r>
              <a:rPr lang="ko-KR" sz="2000" dirty="0">
                <a:ea typeface="+mn-lt"/>
                <a:cs typeface="+mn-lt"/>
              </a:rPr>
              <a:t> </a:t>
            </a:r>
            <a:r>
              <a:rPr lang="ko-KR" sz="2000" dirty="0" err="1">
                <a:ea typeface="+mn-lt"/>
                <a:cs typeface="+mn-lt"/>
              </a:rPr>
              <a:t>games</a:t>
            </a:r>
            <a:endParaRPr lang="ko-KR" dirty="0" err="1"/>
          </a:p>
          <a:p>
            <a:pPr lvl="1"/>
            <a:r>
              <a:rPr lang="ko-KR" sz="2000" dirty="0">
                <a:ea typeface="+mn-lt"/>
                <a:cs typeface="+mn-lt"/>
              </a:rPr>
              <a:t>MMO </a:t>
            </a:r>
            <a:r>
              <a:rPr lang="ko-KR" sz="2000" dirty="0" err="1">
                <a:ea typeface="+mn-lt"/>
                <a:cs typeface="+mn-lt"/>
              </a:rPr>
              <a:t>games</a:t>
            </a:r>
            <a:endParaRPr lang="ko-KR" dirty="0" err="1"/>
          </a:p>
          <a:p>
            <a:pPr lvl="1"/>
            <a:r>
              <a:rPr lang="ko-KR" sz="2000" dirty="0" err="1">
                <a:ea typeface="+mn-lt"/>
                <a:cs typeface="+mn-lt"/>
              </a:rPr>
              <a:t>Mobile</a:t>
            </a:r>
            <a:r>
              <a:rPr lang="ko-KR" sz="2000" dirty="0">
                <a:ea typeface="+mn-lt"/>
                <a:cs typeface="+mn-lt"/>
              </a:rPr>
              <a:t> </a:t>
            </a:r>
            <a:r>
              <a:rPr lang="ko-KR" sz="2000" dirty="0" err="1">
                <a:ea typeface="+mn-lt"/>
                <a:cs typeface="+mn-lt"/>
              </a:rPr>
              <a:t>network</a:t>
            </a:r>
            <a:r>
              <a:rPr lang="ko-KR" sz="2000" dirty="0">
                <a:ea typeface="+mn-lt"/>
                <a:cs typeface="+mn-lt"/>
              </a:rPr>
              <a:t> </a:t>
            </a:r>
            <a:r>
              <a:rPr lang="ko-KR" sz="2000" dirty="0" err="1">
                <a:ea typeface="+mn-lt"/>
                <a:cs typeface="+mn-lt"/>
              </a:rPr>
              <a:t>games</a:t>
            </a:r>
            <a:endParaRPr lang="ko-KR" altLang="en-US" sz="2000" dirty="0" err="1">
              <a:ea typeface="맑은 고딕"/>
            </a:endParaRPr>
          </a:p>
          <a:p>
            <a:pPr lvl="1" latinLnBrk="0"/>
            <a:endParaRPr lang="en-US" altLang="ko-KR" sz="2000"/>
          </a:p>
        </p:txBody>
      </p:sp>
      <p:sp>
        <p:nvSpPr>
          <p:cNvPr id="5" name="내용 개체 틀 2">
            <a:extLst>
              <a:ext uri="{FF2B5EF4-FFF2-40B4-BE49-F238E27FC236}">
                <a16:creationId xmlns:a16="http://schemas.microsoft.com/office/drawing/2014/main" id="{DA00D393-23EF-8B1D-062E-FEDCA2D1E095}"/>
              </a:ext>
            </a:extLst>
          </p:cNvPr>
          <p:cNvSpPr txBox="1">
            <a:spLocks/>
          </p:cNvSpPr>
          <p:nvPr/>
        </p:nvSpPr>
        <p:spPr>
          <a:xfrm>
            <a:off x="6256866" y="2010833"/>
            <a:ext cx="5096933" cy="4166130"/>
          </a:xfrm>
          <a:prstGeom prst="rect">
            <a:avLst/>
          </a:prstGeom>
        </p:spPr>
        <p:txBody>
          <a:bodyPr vert="horz" lIns="91440" tIns="45720" rIns="91440" bIns="45720" rtlCol="0" anchor="t">
            <a:normAutofit fontScale="92500"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r>
              <a:rPr lang="ko-KR" sz="2000" err="1">
                <a:ea typeface="+mn-lt"/>
                <a:cs typeface="+mn-lt"/>
              </a:rPr>
              <a:t>Case</a:t>
            </a:r>
            <a:r>
              <a:rPr lang="ko-KR" sz="2000" dirty="0">
                <a:ea typeface="+mn-lt"/>
                <a:cs typeface="+mn-lt"/>
              </a:rPr>
              <a:t> </a:t>
            </a:r>
            <a:r>
              <a:rPr lang="ko-KR" sz="2000" err="1">
                <a:ea typeface="+mn-lt"/>
                <a:cs typeface="+mn-lt"/>
              </a:rPr>
              <a:t>Study</a:t>
            </a:r>
            <a:r>
              <a:rPr lang="ko-KR" sz="2000" dirty="0">
                <a:ea typeface="+mn-lt"/>
                <a:cs typeface="+mn-lt"/>
              </a:rPr>
              <a:t>: </a:t>
            </a:r>
            <a:r>
              <a:rPr lang="ko-KR" sz="2000" err="1">
                <a:ea typeface="+mn-lt"/>
                <a:cs typeface="+mn-lt"/>
              </a:rPr>
              <a:t>Representative</a:t>
            </a:r>
            <a:r>
              <a:rPr lang="ko-KR" sz="2000" dirty="0">
                <a:ea typeface="+mn-lt"/>
                <a:cs typeface="+mn-lt"/>
              </a:rPr>
              <a:t> </a:t>
            </a:r>
            <a:r>
              <a:rPr lang="ko-KR" sz="2000" err="1">
                <a:ea typeface="+mn-lt"/>
                <a:cs typeface="+mn-lt"/>
              </a:rPr>
              <a:t>Early</a:t>
            </a:r>
            <a:r>
              <a:rPr lang="ko-KR" sz="2000" dirty="0">
                <a:ea typeface="+mn-lt"/>
                <a:cs typeface="+mn-lt"/>
              </a:rPr>
              <a:t> Network </a:t>
            </a:r>
            <a:r>
              <a:rPr lang="ko-KR" sz="2000" err="1">
                <a:ea typeface="+mn-lt"/>
                <a:cs typeface="+mn-lt"/>
              </a:rPr>
              <a:t>Games</a:t>
            </a:r>
            <a:endParaRPr lang="ko-KR" altLang="en-US" sz="2000" err="1">
              <a:ea typeface="맑은 고딕"/>
            </a:endParaRPr>
          </a:p>
          <a:p>
            <a:pPr lvl="1" latinLnBrk="0"/>
            <a:r>
              <a:rPr lang="en-US" altLang="ko-KR" sz="2000" dirty="0">
                <a:ea typeface="맑은 고딕"/>
              </a:rPr>
              <a:t>&lt;</a:t>
            </a:r>
            <a:r>
              <a:rPr lang="en-US" altLang="ko-KR" sz="2000" dirty="0">
                <a:ea typeface="+mn-lt"/>
                <a:cs typeface="+mn-lt"/>
              </a:rPr>
              <a:t>Star Siege: Tribes</a:t>
            </a:r>
            <a:r>
              <a:rPr lang="en-US" altLang="ko-KR" sz="2000" dirty="0">
                <a:ea typeface="맑은 고딕"/>
              </a:rPr>
              <a:t>&gt;</a:t>
            </a:r>
          </a:p>
          <a:p>
            <a:pPr lvl="2" latinLnBrk="0"/>
            <a:r>
              <a:rPr lang="ko-KR" err="1">
                <a:ea typeface="+mn-lt"/>
                <a:cs typeface="+mn-lt"/>
              </a:rPr>
              <a:t>Platform</a:t>
            </a:r>
            <a:r>
              <a:rPr lang="ko-KR" dirty="0">
                <a:ea typeface="+mn-lt"/>
                <a:cs typeface="+mn-lt"/>
              </a:rPr>
              <a:t> </a:t>
            </a:r>
            <a:r>
              <a:rPr lang="ko-KR" err="1">
                <a:ea typeface="+mn-lt"/>
                <a:cs typeface="+mn-lt"/>
              </a:rPr>
              <a:t>Packet</a:t>
            </a:r>
            <a:r>
              <a:rPr lang="ko-KR" dirty="0">
                <a:ea typeface="+mn-lt"/>
                <a:cs typeface="+mn-lt"/>
              </a:rPr>
              <a:t> </a:t>
            </a:r>
            <a:r>
              <a:rPr lang="ko-KR" err="1">
                <a:ea typeface="+mn-lt"/>
                <a:cs typeface="+mn-lt"/>
              </a:rPr>
              <a:t>Module</a:t>
            </a:r>
            <a:endParaRPr lang="en-US" altLang="ko-KR">
              <a:ea typeface="맑은 고딕"/>
            </a:endParaRPr>
          </a:p>
          <a:p>
            <a:pPr lvl="2"/>
            <a:r>
              <a:rPr lang="ko-KR" dirty="0" err="1">
                <a:ea typeface="+mn-lt"/>
                <a:cs typeface="+mn-lt"/>
              </a:rPr>
              <a:t>Connection</a:t>
            </a:r>
            <a:r>
              <a:rPr lang="ko-KR" dirty="0">
                <a:ea typeface="+mn-lt"/>
                <a:cs typeface="+mn-lt"/>
              </a:rPr>
              <a:t> </a:t>
            </a:r>
            <a:r>
              <a:rPr lang="ko-KR" dirty="0" err="1">
                <a:ea typeface="+mn-lt"/>
                <a:cs typeface="+mn-lt"/>
              </a:rPr>
              <a:t>Manager</a:t>
            </a:r>
            <a:endParaRPr lang="ko-KR" dirty="0" err="1"/>
          </a:p>
          <a:p>
            <a:pPr lvl="2"/>
            <a:r>
              <a:rPr lang="ko-KR" dirty="0" err="1">
                <a:ea typeface="+mn-lt"/>
                <a:cs typeface="+mn-lt"/>
              </a:rPr>
              <a:t>Stream</a:t>
            </a:r>
            <a:r>
              <a:rPr lang="ko-KR" dirty="0">
                <a:ea typeface="+mn-lt"/>
                <a:cs typeface="+mn-lt"/>
              </a:rPr>
              <a:t> </a:t>
            </a:r>
            <a:r>
              <a:rPr lang="ko-KR" dirty="0" err="1">
                <a:ea typeface="+mn-lt"/>
                <a:cs typeface="+mn-lt"/>
              </a:rPr>
              <a:t>Manager</a:t>
            </a:r>
            <a:endParaRPr lang="ko-KR" dirty="0" err="1"/>
          </a:p>
          <a:p>
            <a:pPr lvl="2"/>
            <a:r>
              <a:rPr lang="ko-KR" dirty="0" err="1">
                <a:ea typeface="+mn-lt"/>
                <a:cs typeface="+mn-lt"/>
              </a:rPr>
              <a:t>Event</a:t>
            </a:r>
            <a:r>
              <a:rPr lang="ko-KR" dirty="0">
                <a:ea typeface="+mn-lt"/>
                <a:cs typeface="+mn-lt"/>
              </a:rPr>
              <a:t> </a:t>
            </a:r>
            <a:r>
              <a:rPr lang="ko-KR" dirty="0" err="1">
                <a:ea typeface="+mn-lt"/>
                <a:cs typeface="+mn-lt"/>
              </a:rPr>
              <a:t>Manager</a:t>
            </a:r>
            <a:endParaRPr lang="ko-KR" dirty="0" err="1"/>
          </a:p>
          <a:p>
            <a:pPr lvl="2"/>
            <a:r>
              <a:rPr lang="ko-KR" dirty="0" err="1">
                <a:ea typeface="+mn-lt"/>
                <a:cs typeface="+mn-lt"/>
              </a:rPr>
              <a:t>Ghost</a:t>
            </a:r>
            <a:r>
              <a:rPr lang="ko-KR" dirty="0">
                <a:ea typeface="+mn-lt"/>
                <a:cs typeface="+mn-lt"/>
              </a:rPr>
              <a:t> </a:t>
            </a:r>
            <a:r>
              <a:rPr lang="ko-KR" dirty="0" err="1">
                <a:ea typeface="+mn-lt"/>
                <a:cs typeface="+mn-lt"/>
              </a:rPr>
              <a:t>Manager</a:t>
            </a:r>
            <a:endParaRPr lang="ko-KR" dirty="0" err="1"/>
          </a:p>
          <a:p>
            <a:pPr lvl="2"/>
            <a:r>
              <a:rPr lang="ko-KR" dirty="0" err="1">
                <a:ea typeface="+mn-lt"/>
                <a:cs typeface="+mn-lt"/>
              </a:rPr>
              <a:t>Movement</a:t>
            </a:r>
            <a:r>
              <a:rPr lang="ko-KR" dirty="0">
                <a:ea typeface="+mn-lt"/>
                <a:cs typeface="+mn-lt"/>
              </a:rPr>
              <a:t> </a:t>
            </a:r>
            <a:r>
              <a:rPr lang="ko-KR" dirty="0" err="1">
                <a:ea typeface="+mn-lt"/>
                <a:cs typeface="+mn-lt"/>
              </a:rPr>
              <a:t>Manager</a:t>
            </a:r>
            <a:endParaRPr lang="ko-KR" dirty="0" err="1"/>
          </a:p>
          <a:p>
            <a:pPr lvl="2"/>
            <a:r>
              <a:rPr lang="ko-KR" dirty="0" err="1">
                <a:ea typeface="+mn-lt"/>
                <a:cs typeface="+mn-lt"/>
              </a:rPr>
              <a:t>Other</a:t>
            </a:r>
            <a:r>
              <a:rPr lang="ko-KR" dirty="0">
                <a:ea typeface="+mn-lt"/>
                <a:cs typeface="+mn-lt"/>
              </a:rPr>
              <a:t> Systems</a:t>
            </a:r>
            <a:endParaRPr lang="ko-KR" altLang="en-US" dirty="0">
              <a:ea typeface="맑은 고딕"/>
            </a:endParaRPr>
          </a:p>
          <a:p>
            <a:pPr lvl="1"/>
            <a:r>
              <a:rPr lang="en-US" altLang="ko-KR" dirty="0">
                <a:ea typeface="맑은 고딕"/>
              </a:rPr>
              <a:t>&lt;</a:t>
            </a:r>
            <a:r>
              <a:rPr lang="ko-KR" altLang="en-US" dirty="0" err="1">
                <a:ea typeface="맑은 고딕"/>
              </a:rPr>
              <a:t>Age</a:t>
            </a:r>
            <a:r>
              <a:rPr lang="ko-KR" altLang="en-US" dirty="0">
                <a:ea typeface="맑은 고딕"/>
              </a:rPr>
              <a:t> of </a:t>
            </a:r>
            <a:r>
              <a:rPr lang="ko-KR" altLang="en-US" dirty="0" err="1">
                <a:ea typeface="맑은 고딕"/>
              </a:rPr>
              <a:t>Empires</a:t>
            </a:r>
            <a:r>
              <a:rPr lang="en-US" altLang="ko-KR" dirty="0">
                <a:ea typeface="맑은 고딕"/>
              </a:rPr>
              <a:t>&gt;</a:t>
            </a:r>
            <a:endParaRPr lang="ko-KR"/>
          </a:p>
          <a:p>
            <a:pPr lvl="2" latinLnBrk="0"/>
            <a:r>
              <a:rPr lang="ko-KR" altLang="en-US" dirty="0" err="1">
                <a:ea typeface="맑은 고딕"/>
              </a:rPr>
              <a:t>Turn</a:t>
            </a:r>
            <a:r>
              <a:rPr lang="ko-KR" altLang="en-US" dirty="0">
                <a:ea typeface="맑은 고딕"/>
              </a:rPr>
              <a:t> </a:t>
            </a:r>
            <a:r>
              <a:rPr lang="ko-KR" altLang="en-US" dirty="0" err="1">
                <a:ea typeface="맑은 고딕"/>
              </a:rPr>
              <a:t>Timer</a:t>
            </a:r>
          </a:p>
          <a:p>
            <a:pPr lvl="2" latinLnBrk="0"/>
            <a:r>
              <a:rPr lang="ko-KR" altLang="en-US" dirty="0" err="1">
                <a:ea typeface="맑은 고딕"/>
              </a:rPr>
              <a:t>Synchronization</a:t>
            </a:r>
          </a:p>
          <a:p>
            <a:pPr lvl="1" latinLnBrk="0"/>
            <a:endParaRPr lang="en-US" altLang="ko-KR" sz="2000" dirty="0"/>
          </a:p>
        </p:txBody>
      </p:sp>
      <p:sp>
        <p:nvSpPr>
          <p:cNvPr id="6" name="TextBox 5">
            <a:extLst>
              <a:ext uri="{FF2B5EF4-FFF2-40B4-BE49-F238E27FC236}">
                <a16:creationId xmlns:a16="http://schemas.microsoft.com/office/drawing/2014/main" id="{E934AEAE-6DCE-8F14-6DF8-1791A1EBA77E}"/>
              </a:ext>
            </a:extLst>
          </p:cNvPr>
          <p:cNvSpPr txBox="1"/>
          <p:nvPr/>
        </p:nvSpPr>
        <p:spPr>
          <a:xfrm>
            <a:off x="533400" y="6308209"/>
            <a:ext cx="6096000" cy="369332"/>
          </a:xfrm>
          <a:prstGeom prst="rect">
            <a:avLst/>
          </a:prstGeom>
          <a:noFill/>
        </p:spPr>
        <p:txBody>
          <a:bodyPr wrap="square" lIns="91440" tIns="45720" rIns="91440" bIns="45720" anchor="t">
            <a:spAutoFit/>
          </a:bodyPr>
          <a:lstStyle/>
          <a:p>
            <a:r>
              <a:rPr lang="en-US" altLang="ko-KR" dirty="0">
                <a:ea typeface="맑은 고딕"/>
              </a:rPr>
              <a:t>Source:</a:t>
            </a:r>
            <a:r>
              <a:rPr lang="ko-KR" altLang="en-US" dirty="0">
                <a:ea typeface="맑은 고딕"/>
              </a:rPr>
              <a:t> </a:t>
            </a:r>
            <a:r>
              <a:rPr lang="ko-KR" altLang="en-US" dirty="0" err="1">
                <a:ea typeface="맑은 고딕"/>
              </a:rPr>
              <a:t>Multiplayer</a:t>
            </a:r>
            <a:r>
              <a:rPr lang="ko-KR" altLang="en-US" dirty="0">
                <a:ea typeface="맑은 고딕"/>
              </a:rPr>
              <a:t> </a:t>
            </a:r>
            <a:r>
              <a:rPr lang="ko-KR" altLang="en-US" dirty="0" err="1">
                <a:ea typeface="맑은 고딕"/>
              </a:rPr>
              <a:t>game</a:t>
            </a:r>
            <a:r>
              <a:rPr lang="ko-KR" altLang="en-US" dirty="0">
                <a:ea typeface="맑은 고딕"/>
              </a:rPr>
              <a:t> </a:t>
            </a:r>
            <a:r>
              <a:rPr lang="ko-KR" altLang="en-US" dirty="0" err="1">
                <a:ea typeface="맑은 고딕"/>
              </a:rPr>
              <a:t>programming</a:t>
            </a:r>
            <a:r>
              <a:rPr lang="en-US" altLang="ko-KR" dirty="0">
                <a:ea typeface="맑은 고딕"/>
              </a:rPr>
              <a:t>, </a:t>
            </a:r>
            <a:r>
              <a:rPr lang="ko-KR" altLang="en-US" dirty="0" err="1">
                <a:ea typeface="맑은 고딕"/>
              </a:rPr>
              <a:t>Gilbut</a:t>
            </a:r>
            <a:r>
              <a:rPr lang="en-US" altLang="ko-KR" dirty="0">
                <a:ea typeface="맑은 고딕"/>
              </a:rPr>
              <a:t>, 2017</a:t>
            </a:r>
            <a:endParaRPr lang="ko-KR" altLang="en-US" dirty="0">
              <a:ea typeface="맑은 고딕"/>
            </a:endParaRPr>
          </a:p>
        </p:txBody>
      </p:sp>
    </p:spTree>
    <p:extLst>
      <p:ext uri="{BB962C8B-B14F-4D97-AF65-F5344CB8AC3E}">
        <p14:creationId xmlns:p14="http://schemas.microsoft.com/office/powerpoint/2010/main" val="150638221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7300DB-0012-80A0-FCD3-179C93BCE077}"/>
              </a:ext>
            </a:extLst>
          </p:cNvPr>
          <p:cNvSpPr>
            <a:spLocks noGrp="1"/>
          </p:cNvSpPr>
          <p:nvPr>
            <p:ph type="title"/>
          </p:nvPr>
        </p:nvSpPr>
        <p:spPr>
          <a:xfrm>
            <a:off x="837406" y="30873"/>
            <a:ext cx="10515600" cy="810336"/>
          </a:xfrm>
        </p:spPr>
        <p:txBody>
          <a:bodyPr/>
          <a:lstStyle/>
          <a:p>
            <a:r>
              <a:rPr lang="ko-KR" altLang="en-US" dirty="0" err="1">
                <a:ea typeface="맑은 고딕"/>
              </a:rPr>
              <a:t>Habitat</a:t>
            </a:r>
            <a:r>
              <a:rPr lang="ko-KR" altLang="en-US" dirty="0">
                <a:ea typeface="맑은 고딕"/>
              </a:rPr>
              <a:t> </a:t>
            </a:r>
            <a:r>
              <a:rPr lang="en-US" altLang="ko-KR" dirty="0">
                <a:ea typeface="맑은 고딕"/>
              </a:rPr>
              <a:t>(</a:t>
            </a:r>
            <a:r>
              <a:rPr lang="ko-KR" altLang="en-US" dirty="0">
                <a:ea typeface="맑은 고딕"/>
              </a:rPr>
              <a:t>1986)</a:t>
            </a:r>
            <a:endParaRPr lang="ko-KR" altLang="en-US" dirty="0"/>
          </a:p>
        </p:txBody>
      </p:sp>
      <p:pic>
        <p:nvPicPr>
          <p:cNvPr id="4" name="온라인 미디어 3" title="Habitat (1985) - First MMORPG">
            <a:hlinkClick r:id="" action="ppaction://media"/>
            <a:extLst>
              <a:ext uri="{FF2B5EF4-FFF2-40B4-BE49-F238E27FC236}">
                <a16:creationId xmlns:a16="http://schemas.microsoft.com/office/drawing/2014/main" id="{BCFB5753-10D1-48EF-8115-DE4A716990AC}"/>
              </a:ext>
            </a:extLst>
          </p:cNvPr>
          <p:cNvPicPr>
            <a:picLocks noGrp="1" noRot="1" noChangeAspect="1"/>
          </p:cNvPicPr>
          <p:nvPr>
            <p:ph idx="1"/>
            <a:videoFile r:link="rId1"/>
          </p:nvPr>
        </p:nvPicPr>
        <p:blipFill>
          <a:blip r:embed="rId3"/>
          <a:stretch>
            <a:fillRect/>
          </a:stretch>
        </p:blipFill>
        <p:spPr>
          <a:xfrm>
            <a:off x="2107628" y="749784"/>
            <a:ext cx="7975156" cy="5980820"/>
          </a:xfrm>
          <a:prstGeom prst="rect">
            <a:avLst/>
          </a:prstGeom>
        </p:spPr>
      </p:pic>
    </p:spTree>
    <p:extLst>
      <p:ext uri="{BB962C8B-B14F-4D97-AF65-F5344CB8AC3E}">
        <p14:creationId xmlns:p14="http://schemas.microsoft.com/office/powerpoint/2010/main" val="100796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11" name="Rectangle 10">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5" name="내용 개체 틀 4">
            <a:extLst>
              <a:ext uri="{FF2B5EF4-FFF2-40B4-BE49-F238E27FC236}">
                <a16:creationId xmlns:a16="http://schemas.microsoft.com/office/drawing/2014/main" id="{D2523540-003D-1C26-F1B8-BBEF29259E12}"/>
              </a:ext>
            </a:extLst>
          </p:cNvPr>
          <p:cNvPicPr>
            <a:picLocks noGrp="1" noChangeAspect="1"/>
          </p:cNvPicPr>
          <p:nvPr>
            <p:ph idx="1"/>
          </p:nvPr>
        </p:nvPicPr>
        <p:blipFill>
          <a:blip r:embed="rId2">
            <a:alphaModFix amt="59000"/>
          </a:blip>
          <a:srcRect r="3081"/>
          <a:stretch/>
        </p:blipFill>
        <p:spPr>
          <a:xfrm>
            <a:off x="20" y="-7624"/>
            <a:ext cx="12191981" cy="6887365"/>
          </a:xfrm>
          <a:prstGeom prst="rect">
            <a:avLst/>
          </a:prstGeom>
        </p:spPr>
      </p:pic>
    </p:spTree>
    <p:extLst>
      <p:ext uri="{BB962C8B-B14F-4D97-AF65-F5344CB8AC3E}">
        <p14:creationId xmlns:p14="http://schemas.microsoft.com/office/powerpoint/2010/main" val="3286332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484995-927C-9B6B-725C-6112693E0402}"/>
              </a:ext>
            </a:extLst>
          </p:cNvPr>
          <p:cNvSpPr>
            <a:spLocks noGrp="1"/>
          </p:cNvSpPr>
          <p:nvPr>
            <p:ph type="title"/>
          </p:nvPr>
        </p:nvSpPr>
        <p:spPr>
          <a:xfrm>
            <a:off x="838200" y="365125"/>
            <a:ext cx="10515600" cy="883095"/>
          </a:xfrm>
        </p:spPr>
        <p:txBody>
          <a:bodyPr/>
          <a:lstStyle/>
          <a:p>
            <a:r>
              <a:rPr lang="en-US" altLang="ko-KR" dirty="0">
                <a:ea typeface="맑은 고딕"/>
              </a:rPr>
              <a:t>Ultima Online (1997)</a:t>
            </a:r>
            <a:endParaRPr lang="ko-KR" altLang="en-US" dirty="0"/>
          </a:p>
        </p:txBody>
      </p:sp>
      <p:pic>
        <p:nvPicPr>
          <p:cNvPr id="4" name="온라인 미디어 3" title="Exploring Town - Ultima Online (1997)">
            <a:hlinkClick r:id="" action="ppaction://media"/>
            <a:extLst>
              <a:ext uri="{FF2B5EF4-FFF2-40B4-BE49-F238E27FC236}">
                <a16:creationId xmlns:a16="http://schemas.microsoft.com/office/drawing/2014/main" id="{5135185A-C7AC-CBD2-6C76-3EC3E2B17622}"/>
              </a:ext>
            </a:extLst>
          </p:cNvPr>
          <p:cNvPicPr>
            <a:picLocks noGrp="1" noRot="1" noChangeAspect="1"/>
          </p:cNvPicPr>
          <p:nvPr>
            <p:ph idx="1"/>
            <a:videoFile r:link="rId1"/>
          </p:nvPr>
        </p:nvPicPr>
        <p:blipFill>
          <a:blip r:embed="rId3"/>
          <a:stretch>
            <a:fillRect/>
          </a:stretch>
        </p:blipFill>
        <p:spPr>
          <a:xfrm>
            <a:off x="1222837" y="1248220"/>
            <a:ext cx="9744738" cy="5506148"/>
          </a:xfrm>
          <a:prstGeom prst="rect">
            <a:avLst/>
          </a:prstGeom>
        </p:spPr>
      </p:pic>
    </p:spTree>
    <p:extLst>
      <p:ext uri="{BB962C8B-B14F-4D97-AF65-F5344CB8AC3E}">
        <p14:creationId xmlns:p14="http://schemas.microsoft.com/office/powerpoint/2010/main" val="422204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1BB2D36-9AF1-AFCC-56E7-28E78CEFAF55}"/>
              </a:ext>
            </a:extLst>
          </p:cNvPr>
          <p:cNvSpPr>
            <a:spLocks noGrp="1"/>
          </p:cNvSpPr>
          <p:nvPr>
            <p:ph type="title"/>
          </p:nvPr>
        </p:nvSpPr>
        <p:spPr>
          <a:xfrm>
            <a:off x="838200" y="365125"/>
            <a:ext cx="10515600" cy="585851"/>
          </a:xfrm>
        </p:spPr>
        <p:txBody>
          <a:bodyPr>
            <a:normAutofit/>
          </a:bodyPr>
          <a:lstStyle/>
          <a:p>
            <a:r>
              <a:rPr lang="en-US" altLang="ko-KR" sz="3200" dirty="0">
                <a:ea typeface="맑은 고딕"/>
              </a:rPr>
              <a:t>World of Warcraft (2004, Blizzard)</a:t>
            </a:r>
            <a:endParaRPr lang="ko-KR" altLang="en-US" sz="3200" dirty="0"/>
          </a:p>
        </p:txBody>
      </p:sp>
      <p:pic>
        <p:nvPicPr>
          <p:cNvPr id="4" name="온라인 미디어 3" title="World of Warcraft - E3 2003 Trailer">
            <a:hlinkClick r:id="" action="ppaction://media"/>
            <a:extLst>
              <a:ext uri="{FF2B5EF4-FFF2-40B4-BE49-F238E27FC236}">
                <a16:creationId xmlns:a16="http://schemas.microsoft.com/office/drawing/2014/main" id="{46D14236-2D72-FA12-82A3-B453454E0E2B}"/>
              </a:ext>
            </a:extLst>
          </p:cNvPr>
          <p:cNvPicPr>
            <a:picLocks noGrp="1" noRot="1" noChangeAspect="1"/>
          </p:cNvPicPr>
          <p:nvPr>
            <p:ph idx="1"/>
            <a:videoFile r:link="rId1"/>
          </p:nvPr>
        </p:nvPicPr>
        <p:blipFill>
          <a:blip r:embed="rId4"/>
          <a:stretch>
            <a:fillRect/>
          </a:stretch>
        </p:blipFill>
        <p:spPr>
          <a:xfrm>
            <a:off x="2145792" y="832710"/>
            <a:ext cx="7900416" cy="5924772"/>
          </a:xfrm>
          <a:prstGeom prst="rect">
            <a:avLst/>
          </a:prstGeom>
        </p:spPr>
      </p:pic>
    </p:spTree>
    <p:extLst>
      <p:ext uri="{BB962C8B-B14F-4D97-AF65-F5344CB8AC3E}">
        <p14:creationId xmlns:p14="http://schemas.microsoft.com/office/powerpoint/2010/main" val="333567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mart Phone">
            <a:extLst>
              <a:ext uri="{FF2B5EF4-FFF2-40B4-BE49-F238E27FC236}">
                <a16:creationId xmlns:a16="http://schemas.microsoft.com/office/drawing/2014/main" id="{406E5853-B7CB-507F-EB20-83D8A3C6F2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1053" y="953955"/>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0" name="Arc 2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제목 1">
            <a:extLst>
              <a:ext uri="{FF2B5EF4-FFF2-40B4-BE49-F238E27FC236}">
                <a16:creationId xmlns:a16="http://schemas.microsoft.com/office/drawing/2014/main" id="{113AD9D5-101A-EAB1-FE5C-FA542D3C94A5}"/>
              </a:ext>
            </a:extLst>
          </p:cNvPr>
          <p:cNvSpPr>
            <a:spLocks noGrp="1"/>
          </p:cNvSpPr>
          <p:nvPr>
            <p:ph type="title"/>
          </p:nvPr>
        </p:nvSpPr>
        <p:spPr>
          <a:xfrm>
            <a:off x="838201" y="479493"/>
            <a:ext cx="5257800" cy="1325563"/>
          </a:xfrm>
        </p:spPr>
        <p:txBody>
          <a:bodyPr>
            <a:normAutofit/>
          </a:bodyPr>
          <a:lstStyle/>
          <a:p>
            <a:r>
              <a:rPr lang="ko-KR" altLang="en-US" dirty="0">
                <a:ea typeface="맑은 고딕"/>
              </a:rPr>
              <a:t>1.1.7 </a:t>
            </a:r>
            <a:r>
              <a:rPr lang="en-US" altLang="ko-KR" dirty="0">
                <a:ea typeface="맑은 고딕"/>
              </a:rPr>
              <a:t>Mobile Network Game</a:t>
            </a:r>
            <a:endParaRPr lang="ko-KR" altLang="en-US" dirty="0">
              <a:ea typeface="맑은 고딕"/>
            </a:endParaRPr>
          </a:p>
        </p:txBody>
      </p:sp>
      <p:sp>
        <p:nvSpPr>
          <p:cNvPr id="3" name="내용 개체 틀 2">
            <a:extLst>
              <a:ext uri="{FF2B5EF4-FFF2-40B4-BE49-F238E27FC236}">
                <a16:creationId xmlns:a16="http://schemas.microsoft.com/office/drawing/2014/main" id="{566320B5-88E5-FF5D-E717-69479ACE35F7}"/>
              </a:ext>
            </a:extLst>
          </p:cNvPr>
          <p:cNvSpPr>
            <a:spLocks noGrp="1"/>
          </p:cNvSpPr>
          <p:nvPr>
            <p:ph idx="1"/>
          </p:nvPr>
        </p:nvSpPr>
        <p:spPr>
          <a:xfrm>
            <a:off x="838200" y="1984443"/>
            <a:ext cx="6464807" cy="4192520"/>
          </a:xfrm>
        </p:spPr>
        <p:txBody>
          <a:bodyPr vert="horz" lIns="91440" tIns="45720" rIns="91440" bIns="45720" rtlCol="0">
            <a:normAutofit/>
          </a:bodyPr>
          <a:lstStyle/>
          <a:p>
            <a:r>
              <a:rPr lang="en-US" altLang="ko-KR" sz="1400" dirty="0">
                <a:ea typeface="맑은 고딕"/>
              </a:rPr>
              <a:t>Mobile device-based multiplayer games spread due to the popularization of mobile devices</a:t>
            </a:r>
            <a:endParaRPr lang="ko-KR" altLang="en-US" sz="1400" dirty="0">
              <a:ea typeface="맑은 고딕"/>
            </a:endParaRPr>
          </a:p>
          <a:p>
            <a:r>
              <a:rPr lang="en-US" altLang="ko-KR" sz="1400" dirty="0">
                <a:ea typeface="맑은 고딕"/>
              </a:rPr>
              <a:t>Usually implemented asynchronously in the past</a:t>
            </a:r>
            <a:endParaRPr lang="ko-KR" altLang="en-US" sz="1400" dirty="0">
              <a:ea typeface="맑은 고딕"/>
            </a:endParaRPr>
          </a:p>
          <a:p>
            <a:pPr lvl="1">
              <a:buFont typeface="Courier New" panose="020B0604020202020204" pitchFamily="34" charset="0"/>
              <a:buChar char="o"/>
            </a:pPr>
            <a:r>
              <a:rPr lang="en-US" altLang="ko-KR" sz="1400" dirty="0">
                <a:ea typeface="맑은 고딕"/>
              </a:rPr>
              <a:t>No need to transmit data in real time</a:t>
            </a:r>
            <a:endParaRPr lang="ko-KR" altLang="en-US" sz="1400" dirty="0">
              <a:ea typeface="맑은 고딕"/>
            </a:endParaRPr>
          </a:p>
          <a:p>
            <a:pPr lvl="2">
              <a:buFont typeface="Wingdings" panose="020B0604020202020204" pitchFamily="34" charset="0"/>
              <a:buChar char="§"/>
            </a:pPr>
            <a:r>
              <a:rPr lang="en-US" altLang="ko-KR" sz="1400" dirty="0">
                <a:ea typeface="맑은 고딕"/>
              </a:rPr>
              <a:t>Easier to implement than real-time network games. Communication method provided by platform API.</a:t>
            </a:r>
            <a:endParaRPr lang="ko-KR" altLang="en-US" sz="1400" dirty="0">
              <a:ea typeface="맑은 고딕"/>
            </a:endParaRPr>
          </a:p>
          <a:p>
            <a:pPr lvl="1">
              <a:buFont typeface="Courier New" panose="020B0604020202020204" pitchFamily="34" charset="0"/>
              <a:buChar char="o"/>
            </a:pPr>
            <a:r>
              <a:rPr lang="en-US" altLang="ko-KR" sz="1400" dirty="0">
                <a:ea typeface="맑은 고딕"/>
              </a:rPr>
              <a:t>When it is a player's turn, a notification appears, and the player has ample time to play his turn.</a:t>
            </a:r>
            <a:endParaRPr lang="ko-KR" altLang="en-US" sz="1400" dirty="0">
              <a:ea typeface="맑은 고딕"/>
            </a:endParaRPr>
          </a:p>
          <a:p>
            <a:pPr lvl="1">
              <a:buFont typeface="Courier New" panose="020B0604020202020204" pitchFamily="34" charset="0"/>
              <a:buChar char="o"/>
            </a:pPr>
            <a:r>
              <a:rPr lang="en-US" altLang="ko-KR" sz="1400" dirty="0">
                <a:ea typeface="맑은 고딕"/>
              </a:rPr>
              <a:t>Example</a:t>
            </a:r>
            <a:endParaRPr lang="ko-KR" altLang="en-US" sz="1400" dirty="0">
              <a:ea typeface="맑은 고딕"/>
            </a:endParaRPr>
          </a:p>
          <a:p>
            <a:pPr lvl="2">
              <a:buFont typeface="Wingdings" panose="020B0604020202020204" pitchFamily="34" charset="0"/>
              <a:buChar char="§"/>
            </a:pPr>
            <a:r>
              <a:rPr lang="ko-KR" altLang="en-US" sz="1400" dirty="0" err="1">
                <a:ea typeface="맑은 고딕"/>
              </a:rPr>
              <a:t>Words</a:t>
            </a:r>
            <a:r>
              <a:rPr lang="ko-KR" altLang="en-US" sz="1400" dirty="0">
                <a:ea typeface="맑은 고딕"/>
              </a:rPr>
              <a:t> </a:t>
            </a:r>
            <a:r>
              <a:rPr lang="ko-KR" altLang="en-US" sz="1400" dirty="0" err="1">
                <a:ea typeface="맑은 고딕"/>
              </a:rPr>
              <a:t>with</a:t>
            </a:r>
            <a:r>
              <a:rPr lang="ko-KR" altLang="en-US" sz="1400" dirty="0">
                <a:ea typeface="맑은 고딕"/>
              </a:rPr>
              <a:t> </a:t>
            </a:r>
            <a:r>
              <a:rPr lang="ko-KR" altLang="en-US" sz="1400" dirty="0" err="1">
                <a:ea typeface="맑은 고딕"/>
              </a:rPr>
              <a:t>Friends</a:t>
            </a:r>
            <a:r>
              <a:rPr lang="ko-KR" altLang="en-US" sz="1400" dirty="0">
                <a:ea typeface="맑은 고딕"/>
              </a:rPr>
              <a:t> </a:t>
            </a:r>
            <a:r>
              <a:rPr lang="en-US" altLang="ko-KR" sz="1400" dirty="0">
                <a:ea typeface="맑은 고딕"/>
              </a:rPr>
              <a:t>(</a:t>
            </a:r>
            <a:r>
              <a:rPr lang="ko-KR" altLang="en-US" sz="1400" dirty="0">
                <a:ea typeface="맑은 고딕"/>
              </a:rPr>
              <a:t>2009) </a:t>
            </a:r>
            <a:r>
              <a:rPr lang="en-US" altLang="ko-KR" sz="1400" dirty="0">
                <a:ea typeface="맑은 고딕"/>
                <a:hlinkClick r:id="rId4"/>
              </a:rPr>
              <a:t>https://www.youtube.com/watch?v=b197RnHhhJs</a:t>
            </a:r>
            <a:endParaRPr lang="en-US" altLang="ko-KR" sz="1400" dirty="0">
              <a:ea typeface="맑은 고딕"/>
            </a:endParaRPr>
          </a:p>
          <a:p>
            <a:r>
              <a:rPr lang="en-US" altLang="ko-KR" sz="1400" dirty="0">
                <a:ea typeface="맑은 고딕"/>
              </a:rPr>
              <a:t>Mobile network development </a:t>
            </a:r>
            <a:r>
              <a:rPr lang="ko-KR" altLang="en-US" sz="1400" dirty="0">
                <a:ea typeface="맑은 고딕"/>
              </a:rPr>
              <a:t>(</a:t>
            </a:r>
            <a:r>
              <a:rPr lang="ko-KR" altLang="en-US" sz="1400" dirty="0" err="1">
                <a:ea typeface="맑은 고딕"/>
              </a:rPr>
              <a:t>wifi</a:t>
            </a:r>
            <a:r>
              <a:rPr lang="en-US" altLang="ko-KR" sz="1400" dirty="0">
                <a:ea typeface="맑은 고딕"/>
              </a:rPr>
              <a:t>, etc.</a:t>
            </a:r>
            <a:r>
              <a:rPr lang="ko-KR" altLang="en-US" sz="1400" dirty="0">
                <a:ea typeface="맑은 고딕"/>
              </a:rPr>
              <a:t>)</a:t>
            </a:r>
          </a:p>
          <a:p>
            <a:pPr lvl="1">
              <a:buFont typeface="Courier New" panose="020B0604020202020204" pitchFamily="34" charset="0"/>
              <a:buChar char="o"/>
            </a:pPr>
            <a:r>
              <a:rPr lang="en-US" altLang="ko-KR" sz="1400" dirty="0">
                <a:ea typeface="맑은 고딕"/>
              </a:rPr>
              <a:t>Real-time network support games appear one after another</a:t>
            </a:r>
            <a:endParaRPr lang="ko-KR" altLang="en-US" sz="1400" dirty="0">
              <a:ea typeface="맑은 고딕"/>
            </a:endParaRPr>
          </a:p>
          <a:p>
            <a:pPr lvl="1">
              <a:buFont typeface="Courier New" panose="020B0604020202020204" pitchFamily="34" charset="0"/>
              <a:buChar char="o"/>
            </a:pPr>
            <a:r>
              <a:rPr lang="en-US" altLang="ko-KR" sz="1400" dirty="0">
                <a:ea typeface="맑은 고딕"/>
              </a:rPr>
              <a:t>Example</a:t>
            </a:r>
            <a:endParaRPr lang="ko-KR" altLang="en-US" sz="1400" dirty="0">
              <a:ea typeface="맑은 고딕"/>
            </a:endParaRPr>
          </a:p>
          <a:p>
            <a:pPr lvl="2">
              <a:buFont typeface="Wingdings" panose="020B0604020202020204" pitchFamily="34" charset="0"/>
              <a:buChar char="§"/>
            </a:pPr>
            <a:r>
              <a:rPr lang="ko-KR" altLang="en-US" sz="1400" dirty="0" err="1">
                <a:ea typeface="맑은 고딕"/>
              </a:rPr>
              <a:t>Hearthstone</a:t>
            </a:r>
            <a:r>
              <a:rPr lang="ko-KR" altLang="en-US" sz="1400" dirty="0">
                <a:ea typeface="맑은 고딕"/>
              </a:rPr>
              <a:t>: </a:t>
            </a:r>
            <a:r>
              <a:rPr lang="ko-KR" altLang="en-US" sz="1400" dirty="0" err="1">
                <a:ea typeface="맑은 고딕"/>
              </a:rPr>
              <a:t>Heroes</a:t>
            </a:r>
            <a:r>
              <a:rPr lang="ko-KR" altLang="en-US" sz="1400" dirty="0">
                <a:ea typeface="맑은 고딕"/>
              </a:rPr>
              <a:t> of </a:t>
            </a:r>
            <a:r>
              <a:rPr lang="ko-KR" altLang="en-US" sz="1400" dirty="0" err="1">
                <a:ea typeface="맑은 고딕"/>
              </a:rPr>
              <a:t>Warcraft</a:t>
            </a:r>
            <a:r>
              <a:rPr lang="ko-KR" altLang="en-US" sz="1400" dirty="0">
                <a:ea typeface="맑은 고딕"/>
              </a:rPr>
              <a:t> </a:t>
            </a:r>
            <a:r>
              <a:rPr lang="en-US" altLang="ko-KR" sz="1400" dirty="0">
                <a:ea typeface="맑은 고딕"/>
              </a:rPr>
              <a:t>(</a:t>
            </a:r>
            <a:r>
              <a:rPr lang="ko-KR" altLang="en-US" sz="1400" dirty="0">
                <a:ea typeface="맑은 고딕"/>
              </a:rPr>
              <a:t>2014)</a:t>
            </a:r>
            <a:endParaRPr lang="en-US" altLang="ko-KR" sz="1400" dirty="0">
              <a:ea typeface="맑은 고딕"/>
            </a:endParaRPr>
          </a:p>
          <a:p>
            <a:pPr lvl="2">
              <a:buFont typeface="Wingdings" panose="020B0604020202020204" pitchFamily="34" charset="0"/>
              <a:buChar char="§"/>
            </a:pPr>
            <a:r>
              <a:rPr lang="en-US" altLang="ko-KR" sz="1400" dirty="0">
                <a:ea typeface="맑은 고딕"/>
                <a:hlinkClick r:id="rId5"/>
              </a:rPr>
              <a:t>https://www.youtube.com/watch?v=kBNGJRF06ck</a:t>
            </a:r>
            <a:endParaRPr lang="en-US" altLang="ko-KR" sz="1400" dirty="0">
              <a:ea typeface="맑은 고딕"/>
            </a:endParaRPr>
          </a:p>
        </p:txBody>
      </p:sp>
    </p:spTree>
    <p:extLst>
      <p:ext uri="{BB962C8B-B14F-4D97-AF65-F5344CB8AC3E}">
        <p14:creationId xmlns:p14="http://schemas.microsoft.com/office/powerpoint/2010/main" val="3589434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335D8C-13B8-43B2-1BFC-35A1095E5AD5}"/>
              </a:ext>
            </a:extLst>
          </p:cNvPr>
          <p:cNvSpPr>
            <a:spLocks noGrp="1"/>
          </p:cNvSpPr>
          <p:nvPr>
            <p:ph type="title"/>
          </p:nvPr>
        </p:nvSpPr>
        <p:spPr>
          <a:xfrm>
            <a:off x="838200" y="365125"/>
            <a:ext cx="10515600" cy="646811"/>
          </a:xfrm>
        </p:spPr>
        <p:txBody>
          <a:bodyPr>
            <a:normAutofit/>
          </a:bodyPr>
          <a:lstStyle/>
          <a:p>
            <a:r>
              <a:rPr lang="ko-KR" altLang="en-US" sz="4000" dirty="0" err="1">
                <a:ea typeface="맑은 고딕"/>
              </a:rPr>
              <a:t>Words</a:t>
            </a:r>
            <a:r>
              <a:rPr lang="ko-KR" altLang="en-US" sz="4000" dirty="0">
                <a:ea typeface="맑은 고딕"/>
              </a:rPr>
              <a:t> </a:t>
            </a:r>
            <a:r>
              <a:rPr lang="ko-KR" altLang="en-US" sz="4000" dirty="0" err="1">
                <a:ea typeface="맑은 고딕"/>
              </a:rPr>
              <a:t>with</a:t>
            </a:r>
            <a:r>
              <a:rPr lang="ko-KR" altLang="en-US" sz="4000" dirty="0">
                <a:ea typeface="맑은 고딕"/>
              </a:rPr>
              <a:t> </a:t>
            </a:r>
            <a:r>
              <a:rPr lang="ko-KR" altLang="en-US" sz="4000" dirty="0" err="1">
                <a:ea typeface="맑은 고딕"/>
              </a:rPr>
              <a:t>Friends</a:t>
            </a:r>
            <a:r>
              <a:rPr lang="ko-KR" altLang="en-US" sz="4000" dirty="0">
                <a:ea typeface="맑은 고딕"/>
              </a:rPr>
              <a:t> </a:t>
            </a:r>
            <a:r>
              <a:rPr lang="en-US" altLang="ko-KR" sz="4000" dirty="0">
                <a:ea typeface="맑은 고딕"/>
              </a:rPr>
              <a:t>(</a:t>
            </a:r>
            <a:r>
              <a:rPr lang="ko-KR" altLang="en-US" sz="4000" dirty="0">
                <a:ea typeface="맑은 고딕"/>
              </a:rPr>
              <a:t>2009)</a:t>
            </a:r>
            <a:endParaRPr lang="ko-KR" altLang="en-US" sz="4000" dirty="0"/>
          </a:p>
        </p:txBody>
      </p:sp>
      <p:pic>
        <p:nvPicPr>
          <p:cNvPr id="4" name="온라인 미디어 3" title="Words With Friends For Android - Gameplay HD (FREE DOWNLOAD)">
            <a:hlinkClick r:id="" action="ppaction://media"/>
            <a:extLst>
              <a:ext uri="{FF2B5EF4-FFF2-40B4-BE49-F238E27FC236}">
                <a16:creationId xmlns:a16="http://schemas.microsoft.com/office/drawing/2014/main" id="{28A4A85A-8984-D73A-0A84-8603FC31EEF4}"/>
              </a:ext>
            </a:extLst>
          </p:cNvPr>
          <p:cNvPicPr>
            <a:picLocks noGrp="1" noRot="1" noChangeAspect="1"/>
          </p:cNvPicPr>
          <p:nvPr>
            <p:ph idx="1"/>
            <a:videoFile r:link="rId1"/>
          </p:nvPr>
        </p:nvPicPr>
        <p:blipFill>
          <a:blip r:embed="rId4"/>
          <a:stretch>
            <a:fillRect/>
          </a:stretch>
        </p:blipFill>
        <p:spPr>
          <a:xfrm>
            <a:off x="1128324" y="1194816"/>
            <a:ext cx="9933764" cy="5612956"/>
          </a:xfrm>
          <a:prstGeom prst="rect">
            <a:avLst/>
          </a:prstGeom>
        </p:spPr>
      </p:pic>
    </p:spTree>
    <p:extLst>
      <p:ext uri="{BB962C8B-B14F-4D97-AF65-F5344CB8AC3E}">
        <p14:creationId xmlns:p14="http://schemas.microsoft.com/office/powerpoint/2010/main" val="130311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506B18-F5F6-A454-5470-7C84D667A105}"/>
              </a:ext>
            </a:extLst>
          </p:cNvPr>
          <p:cNvSpPr>
            <a:spLocks noGrp="1"/>
          </p:cNvSpPr>
          <p:nvPr>
            <p:ph type="title"/>
          </p:nvPr>
        </p:nvSpPr>
        <p:spPr>
          <a:xfrm>
            <a:off x="838200" y="365125"/>
            <a:ext cx="10515600" cy="659003"/>
          </a:xfrm>
        </p:spPr>
        <p:txBody>
          <a:bodyPr>
            <a:normAutofit/>
          </a:bodyPr>
          <a:lstStyle/>
          <a:p>
            <a:r>
              <a:rPr lang="ko-KR" altLang="en-US" sz="2400" dirty="0" err="1">
                <a:ea typeface="맑은 고딕"/>
              </a:rPr>
              <a:t>Hearthstone</a:t>
            </a:r>
            <a:r>
              <a:rPr lang="ko-KR" altLang="en-US" sz="2400" dirty="0">
                <a:ea typeface="맑은 고딕"/>
              </a:rPr>
              <a:t>: </a:t>
            </a:r>
            <a:r>
              <a:rPr lang="ko-KR" altLang="en-US" sz="2400" dirty="0" err="1">
                <a:ea typeface="맑은 고딕"/>
              </a:rPr>
              <a:t>Heroes</a:t>
            </a:r>
            <a:r>
              <a:rPr lang="ko-KR" altLang="en-US" sz="2400" dirty="0">
                <a:ea typeface="맑은 고딕"/>
              </a:rPr>
              <a:t> of </a:t>
            </a:r>
            <a:r>
              <a:rPr lang="ko-KR" altLang="en-US" sz="2400" dirty="0" err="1">
                <a:ea typeface="맑은 고딕"/>
              </a:rPr>
              <a:t>Warcraft</a:t>
            </a:r>
            <a:r>
              <a:rPr lang="ko-KR" altLang="en-US" sz="2400" dirty="0">
                <a:ea typeface="맑은 고딕"/>
              </a:rPr>
              <a:t> </a:t>
            </a:r>
            <a:r>
              <a:rPr lang="en-US" altLang="ko-KR" sz="2400" dirty="0">
                <a:ea typeface="맑은 고딕"/>
              </a:rPr>
              <a:t>(</a:t>
            </a:r>
            <a:r>
              <a:rPr lang="ko-KR" altLang="en-US" sz="2400" dirty="0">
                <a:ea typeface="맑은 고딕"/>
              </a:rPr>
              <a:t>2014)</a:t>
            </a:r>
            <a:endParaRPr lang="ko-KR" altLang="en-US" sz="2400" dirty="0"/>
          </a:p>
        </p:txBody>
      </p:sp>
      <p:pic>
        <p:nvPicPr>
          <p:cNvPr id="4" name="온라인 미디어 3" title="Hearthstone on iPad Demo - PAX East 2014">
            <a:hlinkClick r:id="" action="ppaction://media"/>
            <a:extLst>
              <a:ext uri="{FF2B5EF4-FFF2-40B4-BE49-F238E27FC236}">
                <a16:creationId xmlns:a16="http://schemas.microsoft.com/office/drawing/2014/main" id="{A6C5E172-7D4A-F33C-6368-76741C6FAC9E}"/>
              </a:ext>
            </a:extLst>
          </p:cNvPr>
          <p:cNvPicPr>
            <a:picLocks noGrp="1" noRot="1" noChangeAspect="1"/>
          </p:cNvPicPr>
          <p:nvPr>
            <p:ph idx="1"/>
            <a:videoFile r:link="rId1"/>
          </p:nvPr>
        </p:nvPicPr>
        <p:blipFill>
          <a:blip r:embed="rId3"/>
          <a:stretch>
            <a:fillRect/>
          </a:stretch>
        </p:blipFill>
        <p:spPr>
          <a:xfrm>
            <a:off x="1096486" y="1024128"/>
            <a:ext cx="9999028" cy="5649832"/>
          </a:xfrm>
          <a:prstGeom prst="rect">
            <a:avLst/>
          </a:prstGeom>
        </p:spPr>
      </p:pic>
    </p:spTree>
    <p:extLst>
      <p:ext uri="{BB962C8B-B14F-4D97-AF65-F5344CB8AC3E}">
        <p14:creationId xmlns:p14="http://schemas.microsoft.com/office/powerpoint/2010/main" val="304662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제목 1">
            <a:extLst>
              <a:ext uri="{FF2B5EF4-FFF2-40B4-BE49-F238E27FC236}">
                <a16:creationId xmlns:a16="http://schemas.microsoft.com/office/drawing/2014/main" id="{790A4F11-E71B-978E-F25F-770F0F102B0F}"/>
              </a:ext>
            </a:extLst>
          </p:cNvPr>
          <p:cNvSpPr>
            <a:spLocks noGrp="1"/>
          </p:cNvSpPr>
          <p:nvPr>
            <p:ph type="title"/>
          </p:nvPr>
        </p:nvSpPr>
        <p:spPr>
          <a:xfrm>
            <a:off x="838200" y="365125"/>
            <a:ext cx="10515600" cy="1325563"/>
          </a:xfrm>
        </p:spPr>
        <p:txBody>
          <a:bodyPr>
            <a:normAutofit/>
          </a:bodyPr>
          <a:lstStyle/>
          <a:p>
            <a:r>
              <a:rPr lang="ko-KR" altLang="en-US" dirty="0">
                <a:ea typeface="맑은 고딕"/>
              </a:rPr>
              <a:t>1.2 &lt;</a:t>
            </a:r>
            <a:r>
              <a:rPr lang="en-US" altLang="ko-KR" dirty="0" err="1">
                <a:ea typeface="맑은 고딕"/>
              </a:rPr>
              <a:t>Starsiege</a:t>
            </a:r>
            <a:r>
              <a:rPr lang="en-US" altLang="ko-KR" dirty="0">
                <a:ea typeface="맑은 고딕"/>
              </a:rPr>
              <a:t>: Tribes</a:t>
            </a:r>
            <a:r>
              <a:rPr lang="ko-KR" altLang="en-US" dirty="0">
                <a:ea typeface="맑은 고딕"/>
              </a:rPr>
              <a:t>&gt;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내용 개체 틀 2">
            <a:extLst>
              <a:ext uri="{FF2B5EF4-FFF2-40B4-BE49-F238E27FC236}">
                <a16:creationId xmlns:a16="http://schemas.microsoft.com/office/drawing/2014/main" id="{E0BB7811-DA35-90EA-9B94-C92BF68F4045}"/>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ltLang="ko-KR" dirty="0" err="1">
                <a:ea typeface="맑은 고딕"/>
              </a:rPr>
              <a:t>Starsiege</a:t>
            </a:r>
            <a:r>
              <a:rPr lang="en-US" altLang="ko-KR" dirty="0">
                <a:ea typeface="맑은 고딕"/>
              </a:rPr>
              <a:t>: Tribes</a:t>
            </a:r>
            <a:endParaRPr lang="ko-KR" altLang="en-US" baseline="30000" dirty="0">
              <a:ea typeface="맑은 고딕"/>
            </a:endParaRPr>
          </a:p>
          <a:p>
            <a:pPr lvl="1">
              <a:buFont typeface="Courier New" panose="020B0604020202020204" pitchFamily="34" charset="0"/>
              <a:buChar char="o"/>
            </a:pPr>
            <a:r>
              <a:rPr lang="en-US" altLang="ko-KR" dirty="0">
                <a:ea typeface="맑은 고딕"/>
              </a:rPr>
              <a:t>SF genre FPS released in late 1998</a:t>
            </a:r>
          </a:p>
          <a:p>
            <a:pPr lvl="1">
              <a:buFont typeface="Courier New" panose="020B0604020202020204" pitchFamily="34" charset="0"/>
              <a:buChar char="o"/>
            </a:pPr>
            <a:r>
              <a:rPr lang="en-US" altLang="ko-KR" dirty="0">
                <a:ea typeface="맑은 고딕"/>
              </a:rPr>
              <a:t>Fast-paced battle</a:t>
            </a:r>
          </a:p>
          <a:p>
            <a:pPr lvl="1">
              <a:buFont typeface="Courier New" panose="020B0604020202020204" pitchFamily="34" charset="0"/>
              <a:buChar char="o"/>
            </a:pPr>
            <a:r>
              <a:rPr lang="en-US" altLang="ko-KR" dirty="0">
                <a:ea typeface="맑은 고딕"/>
              </a:rPr>
              <a:t>Supported large number of users at the time (up to 128 people)</a:t>
            </a:r>
          </a:p>
          <a:p>
            <a:pPr lvl="1">
              <a:buFont typeface="Courier New" panose="020B0604020202020204" pitchFamily="34" charset="0"/>
              <a:buChar char="o"/>
            </a:pPr>
            <a:r>
              <a:rPr lang="en-US" altLang="ko-KR" dirty="0">
                <a:ea typeface="맑은 고딕"/>
              </a:rPr>
              <a:t>Users using 28.8kbps modems can also play</a:t>
            </a:r>
          </a:p>
          <a:p>
            <a:pPr lvl="1">
              <a:buFont typeface="Courier New" panose="020B0604020202020204" pitchFamily="34" charset="0"/>
              <a:buChar char="o"/>
            </a:pPr>
            <a:r>
              <a:rPr lang="en-US" altLang="ko-KR" dirty="0">
                <a:ea typeface="맑은 고딕"/>
                <a:hlinkClick r:id="rId2"/>
              </a:rPr>
              <a:t>https://www.youtube.com/watch?v=HiiWWD9FkN0</a:t>
            </a:r>
            <a:endParaRPr lang="ko-KR" altLang="en-US" dirty="0">
              <a:ea typeface="맑은 고딕"/>
            </a:endParaRPr>
          </a:p>
          <a:p>
            <a:r>
              <a:rPr lang="en-US" altLang="ko-KR" dirty="0">
                <a:ea typeface="맑은 고딕"/>
              </a:rPr>
              <a:t>The network model used in this game is still largely useful!</a:t>
            </a:r>
            <a:endParaRPr lang="ko-KR" altLang="en-US" dirty="0">
              <a:ea typeface="맑은 고딕"/>
            </a:endParaRPr>
          </a:p>
        </p:txBody>
      </p:sp>
    </p:spTree>
    <p:extLst>
      <p:ext uri="{BB962C8B-B14F-4D97-AF65-F5344CB8AC3E}">
        <p14:creationId xmlns:p14="http://schemas.microsoft.com/office/powerpoint/2010/main" val="46695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72CCB8-3750-4638-94D7-1CA4C74E65C2}"/>
              </a:ext>
            </a:extLst>
          </p:cNvPr>
          <p:cNvSpPr>
            <a:spLocks noGrp="1"/>
          </p:cNvSpPr>
          <p:nvPr>
            <p:ph type="title"/>
          </p:nvPr>
        </p:nvSpPr>
        <p:spPr>
          <a:xfrm>
            <a:off x="838200" y="365125"/>
            <a:ext cx="10515600" cy="1000379"/>
          </a:xfrm>
        </p:spPr>
        <p:txBody>
          <a:bodyPr/>
          <a:lstStyle/>
          <a:p>
            <a:r>
              <a:rPr lang="en-US" altLang="ko-KR" b="1" i="0" dirty="0">
                <a:solidFill>
                  <a:srgbClr val="0F0F0F"/>
                </a:solidFill>
                <a:effectLst/>
                <a:latin typeface="Roboto" panose="02000000000000000000" pitchFamily="2" charset="0"/>
              </a:rPr>
              <a:t> </a:t>
            </a:r>
            <a:r>
              <a:rPr lang="en-US" altLang="ko-KR" b="1" i="0" dirty="0" err="1">
                <a:solidFill>
                  <a:srgbClr val="0F0F0F"/>
                </a:solidFill>
                <a:effectLst/>
                <a:latin typeface="Roboto" panose="02000000000000000000" pitchFamily="2" charset="0"/>
              </a:rPr>
              <a:t>Starsiege</a:t>
            </a:r>
            <a:r>
              <a:rPr lang="en-US" altLang="ko-KR" b="1" i="0" dirty="0">
                <a:solidFill>
                  <a:srgbClr val="0F0F0F"/>
                </a:solidFill>
                <a:effectLst/>
                <a:latin typeface="Roboto" panose="02000000000000000000" pitchFamily="2" charset="0"/>
              </a:rPr>
              <a:t> Tribes</a:t>
            </a:r>
            <a:endParaRPr lang="ko-KR" altLang="en-US" dirty="0"/>
          </a:p>
        </p:txBody>
      </p:sp>
      <p:pic>
        <p:nvPicPr>
          <p:cNvPr id="4" name="온라인 미디어 3" title="Is Starsiege Tribes the GREATEST online shooter ever made?">
            <a:hlinkClick r:id="" action="ppaction://media"/>
            <a:extLst>
              <a:ext uri="{FF2B5EF4-FFF2-40B4-BE49-F238E27FC236}">
                <a16:creationId xmlns:a16="http://schemas.microsoft.com/office/drawing/2014/main" id="{EE0D570C-0530-175C-CF90-B632ACD575B6}"/>
              </a:ext>
            </a:extLst>
          </p:cNvPr>
          <p:cNvPicPr>
            <a:picLocks noGrp="1" noRot="1" noChangeAspect="1"/>
          </p:cNvPicPr>
          <p:nvPr>
            <p:ph idx="1"/>
            <a:videoFile r:link="rId1"/>
          </p:nvPr>
        </p:nvPicPr>
        <p:blipFill>
          <a:blip r:embed="rId3"/>
          <a:stretch>
            <a:fillRect/>
          </a:stretch>
        </p:blipFill>
        <p:spPr>
          <a:xfrm>
            <a:off x="1144460" y="1203934"/>
            <a:ext cx="9901492" cy="5594720"/>
          </a:xfrm>
          <a:prstGeom prst="rect">
            <a:avLst/>
          </a:prstGeom>
        </p:spPr>
      </p:pic>
    </p:spTree>
    <p:extLst>
      <p:ext uri="{BB962C8B-B14F-4D97-AF65-F5344CB8AC3E}">
        <p14:creationId xmlns:p14="http://schemas.microsoft.com/office/powerpoint/2010/main" val="57515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CC1E7D94-6904-790D-94E8-D62861EFDB57}"/>
              </a:ext>
            </a:extLst>
          </p:cNvPr>
          <p:cNvSpPr>
            <a:spLocks noGrp="1"/>
          </p:cNvSpPr>
          <p:nvPr>
            <p:ph type="title"/>
          </p:nvPr>
        </p:nvSpPr>
        <p:spPr>
          <a:xfrm>
            <a:off x="586478" y="1683756"/>
            <a:ext cx="3115265" cy="2396359"/>
          </a:xfrm>
        </p:spPr>
        <p:txBody>
          <a:bodyPr anchor="b">
            <a:normAutofit/>
          </a:bodyPr>
          <a:lstStyle/>
          <a:p>
            <a:pPr algn="r"/>
            <a:r>
              <a:rPr lang="en-US" altLang="ko-KR" sz="4000" dirty="0">
                <a:solidFill>
                  <a:srgbClr val="FFFFFF"/>
                </a:solidFill>
                <a:ea typeface="맑은 고딕"/>
              </a:rPr>
              <a:t>Tribes’ </a:t>
            </a:r>
            <a:br>
              <a:rPr lang="en-US" altLang="ko-KR" sz="4000" dirty="0">
                <a:solidFill>
                  <a:srgbClr val="FFFFFF"/>
                </a:solidFill>
                <a:ea typeface="맑은 고딕"/>
              </a:rPr>
            </a:br>
            <a:r>
              <a:rPr lang="en-US" altLang="ko-KR" sz="4000" dirty="0">
                <a:solidFill>
                  <a:srgbClr val="FFFFFF"/>
                </a:solidFill>
                <a:ea typeface="맑은 고딕"/>
              </a:rPr>
              <a:t>Four Data Transmission Methods</a:t>
            </a:r>
            <a:endParaRPr lang="ko-KR" altLang="en-US" sz="4000" dirty="0">
              <a:solidFill>
                <a:srgbClr val="FFFFFF"/>
              </a:solidFill>
              <a:ea typeface="맑은 고딕"/>
            </a:endParaRPr>
          </a:p>
        </p:txBody>
      </p:sp>
      <p:graphicFrame>
        <p:nvGraphicFramePr>
          <p:cNvPr id="5" name="내용 개체 틀 2">
            <a:extLst>
              <a:ext uri="{FF2B5EF4-FFF2-40B4-BE49-F238E27FC236}">
                <a16:creationId xmlns:a16="http://schemas.microsoft.com/office/drawing/2014/main" id="{FCF294F9-2810-B390-F643-340B4A5808FF}"/>
              </a:ext>
            </a:extLst>
          </p:cNvPr>
          <p:cNvGraphicFramePr>
            <a:graphicFrameLocks noGrp="1"/>
          </p:cNvGraphicFramePr>
          <p:nvPr>
            <p:ph idx="1"/>
            <p:extLst>
              <p:ext uri="{D42A27DB-BD31-4B8C-83A1-F6EECF244321}">
                <p14:modId xmlns:p14="http://schemas.microsoft.com/office/powerpoint/2010/main" val="227800848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9491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8295335F-E5F0-D4BC-3C9A-6C1F5B6511F5}"/>
              </a:ext>
            </a:extLst>
          </p:cNvPr>
          <p:cNvSpPr>
            <a:spLocks noGrp="1"/>
          </p:cNvSpPr>
          <p:nvPr>
            <p:ph type="title"/>
          </p:nvPr>
        </p:nvSpPr>
        <p:spPr>
          <a:xfrm>
            <a:off x="6657715" y="467271"/>
            <a:ext cx="4195674" cy="2052522"/>
          </a:xfrm>
        </p:spPr>
        <p:txBody>
          <a:bodyPr anchor="b">
            <a:normAutofit fontScale="90000"/>
          </a:bodyPr>
          <a:lstStyle/>
          <a:p>
            <a:r>
              <a:rPr lang="ko-KR" altLang="en-US" sz="4300" dirty="0">
                <a:ea typeface="맑은 고딕"/>
              </a:rPr>
              <a:t>1.1 </a:t>
            </a:r>
            <a:r>
              <a:rPr lang="ko-KR" sz="4300" dirty="0" err="1">
                <a:ea typeface="+mj-lt"/>
                <a:cs typeface="+mj-lt"/>
              </a:rPr>
              <a:t>A</a:t>
            </a:r>
            <a:r>
              <a:rPr lang="ko-KR" sz="4300" dirty="0">
                <a:ea typeface="+mj-lt"/>
                <a:cs typeface="+mj-lt"/>
              </a:rPr>
              <a:t> </a:t>
            </a:r>
            <a:r>
              <a:rPr lang="ko-KR" sz="4300" dirty="0" err="1">
                <a:ea typeface="+mj-lt"/>
                <a:cs typeface="+mj-lt"/>
              </a:rPr>
              <a:t>Brief</a:t>
            </a:r>
            <a:r>
              <a:rPr lang="ko-KR" sz="4300" dirty="0">
                <a:ea typeface="+mj-lt"/>
                <a:cs typeface="+mj-lt"/>
              </a:rPr>
              <a:t> </a:t>
            </a:r>
            <a:r>
              <a:rPr lang="ko-KR" sz="4300" dirty="0" err="1">
                <a:ea typeface="+mj-lt"/>
                <a:cs typeface="+mj-lt"/>
              </a:rPr>
              <a:t>History</a:t>
            </a:r>
            <a:r>
              <a:rPr lang="ko-KR" sz="4300" dirty="0">
                <a:ea typeface="+mj-lt"/>
                <a:cs typeface="+mj-lt"/>
              </a:rPr>
              <a:t> of </a:t>
            </a:r>
            <a:r>
              <a:rPr lang="ko-KR" sz="4300" dirty="0" err="1">
                <a:ea typeface="+mj-lt"/>
                <a:cs typeface="+mj-lt"/>
              </a:rPr>
              <a:t>Multiplayer</a:t>
            </a:r>
            <a:r>
              <a:rPr lang="ko-KR" sz="4300" dirty="0">
                <a:ea typeface="+mj-lt"/>
                <a:cs typeface="+mj-lt"/>
              </a:rPr>
              <a:t> </a:t>
            </a:r>
            <a:r>
              <a:rPr lang="ko-KR" sz="4300" dirty="0" err="1">
                <a:ea typeface="+mj-lt"/>
                <a:cs typeface="+mj-lt"/>
              </a:rPr>
              <a:t>Games</a:t>
            </a:r>
            <a:endParaRPr lang="ko-KR" altLang="en-US" sz="4300" dirty="0" err="1">
              <a:ea typeface="맑은 고딕"/>
            </a:endParaRPr>
          </a:p>
        </p:txBody>
      </p:sp>
      <p:sp>
        <p:nvSpPr>
          <p:cNvPr id="18" name="Oval 17">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그림 10">
            <a:extLst>
              <a:ext uri="{FF2B5EF4-FFF2-40B4-BE49-F238E27FC236}">
                <a16:creationId xmlns:a16="http://schemas.microsoft.com/office/drawing/2014/main" id="{67BD9298-5546-9BCF-0EA1-B55FFD6743AA}"/>
              </a:ext>
            </a:extLst>
          </p:cNvPr>
          <p:cNvPicPr>
            <a:picLocks noChangeAspect="1"/>
          </p:cNvPicPr>
          <p:nvPr/>
        </p:nvPicPr>
        <p:blipFill>
          <a:blip r:embed="rId3"/>
          <a:srcRect r="-3" b="-3"/>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0"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2"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내용 개체 틀 2">
            <a:extLst>
              <a:ext uri="{FF2B5EF4-FFF2-40B4-BE49-F238E27FC236}">
                <a16:creationId xmlns:a16="http://schemas.microsoft.com/office/drawing/2014/main" id="{43410422-F700-D807-FF5C-6AB04579FBBF}"/>
              </a:ext>
            </a:extLst>
          </p:cNvPr>
          <p:cNvSpPr>
            <a:spLocks noGrp="1"/>
          </p:cNvSpPr>
          <p:nvPr>
            <p:ph idx="1"/>
          </p:nvPr>
        </p:nvSpPr>
        <p:spPr>
          <a:xfrm>
            <a:off x="6657715" y="2990818"/>
            <a:ext cx="4429867" cy="2913872"/>
          </a:xfrm>
        </p:spPr>
        <p:txBody>
          <a:bodyPr vert="horz" lIns="91440" tIns="45720" rIns="91440" bIns="45720" rtlCol="0" anchor="t">
            <a:normAutofit/>
          </a:bodyPr>
          <a:lstStyle/>
          <a:p>
            <a:r>
              <a:rPr lang="ko-KR" sz="2000" dirty="0" err="1">
                <a:solidFill>
                  <a:schemeClr val="tx1">
                    <a:alpha val="80000"/>
                  </a:schemeClr>
                </a:solidFill>
                <a:ea typeface="+mn-lt"/>
                <a:cs typeface="+mn-lt"/>
              </a:rPr>
              <a:t>Origins</a:t>
            </a:r>
            <a:r>
              <a:rPr lang="ko-KR" sz="2000" dirty="0">
                <a:solidFill>
                  <a:schemeClr val="tx1">
                    <a:alpha val="80000"/>
                  </a:schemeClr>
                </a:solidFill>
                <a:ea typeface="+mn-lt"/>
                <a:cs typeface="+mn-lt"/>
              </a:rPr>
              <a:t> of </a:t>
            </a:r>
            <a:r>
              <a:rPr lang="ko-KR" sz="2000" dirty="0" err="1">
                <a:solidFill>
                  <a:schemeClr val="tx1">
                    <a:alpha val="80000"/>
                  </a:schemeClr>
                </a:solidFill>
                <a:ea typeface="+mn-lt"/>
                <a:cs typeface="+mn-lt"/>
              </a:rPr>
              <a:t>Multiplayer</a:t>
            </a:r>
            <a:r>
              <a:rPr lang="ko-KR" sz="2000" dirty="0">
                <a:solidFill>
                  <a:schemeClr val="tx1">
                    <a:alpha val="80000"/>
                  </a:schemeClr>
                </a:solidFill>
                <a:ea typeface="+mn-lt"/>
                <a:cs typeface="+mn-lt"/>
              </a:rPr>
              <a:t> </a:t>
            </a:r>
            <a:r>
              <a:rPr lang="ko-KR" sz="2000" dirty="0" err="1">
                <a:solidFill>
                  <a:schemeClr val="tx1">
                    <a:alpha val="80000"/>
                  </a:schemeClr>
                </a:solidFill>
                <a:ea typeface="+mn-lt"/>
                <a:cs typeface="+mn-lt"/>
              </a:rPr>
              <a:t>Games</a:t>
            </a:r>
            <a:endParaRPr lang="ko-KR" altLang="en-US" sz="2000" dirty="0" err="1">
              <a:solidFill>
                <a:schemeClr val="tx1">
                  <a:alpha val="80000"/>
                </a:schemeClr>
              </a:solidFill>
              <a:ea typeface="맑은 고딕"/>
            </a:endParaRPr>
          </a:p>
          <a:p>
            <a:pPr lvl="1">
              <a:buFont typeface="Courier New" panose="020B0604020202020204" pitchFamily="34" charset="0"/>
              <a:buChar char="o"/>
            </a:pPr>
            <a:r>
              <a:rPr lang="ko-KR" sz="2000" dirty="0">
                <a:solidFill>
                  <a:schemeClr val="tx1">
                    <a:alpha val="80000"/>
                  </a:schemeClr>
                </a:solidFill>
                <a:ea typeface="+mn-lt"/>
                <a:cs typeface="+mn-lt"/>
              </a:rPr>
              <a:t>1970s </a:t>
            </a:r>
            <a:r>
              <a:rPr lang="ko-KR" sz="2000" dirty="0" err="1">
                <a:solidFill>
                  <a:schemeClr val="tx1">
                    <a:alpha val="80000"/>
                  </a:schemeClr>
                </a:solidFill>
                <a:ea typeface="+mn-lt"/>
                <a:cs typeface="+mn-lt"/>
              </a:rPr>
              <a:t>introduction</a:t>
            </a:r>
            <a:r>
              <a:rPr lang="ko-KR" sz="2000" dirty="0">
                <a:solidFill>
                  <a:schemeClr val="tx1">
                    <a:alpha val="80000"/>
                  </a:schemeClr>
                </a:solidFill>
                <a:ea typeface="+mn-lt"/>
                <a:cs typeface="+mn-lt"/>
              </a:rPr>
              <a:t> of </a:t>
            </a:r>
            <a:r>
              <a:rPr lang="ko-KR" sz="2000" dirty="0" err="1">
                <a:solidFill>
                  <a:schemeClr val="tx1">
                    <a:alpha val="80000"/>
                  </a:schemeClr>
                </a:solidFill>
                <a:ea typeface="+mn-lt"/>
                <a:cs typeface="+mn-lt"/>
              </a:rPr>
              <a:t>network</a:t>
            </a:r>
            <a:r>
              <a:rPr lang="ko-KR" sz="2000" dirty="0">
                <a:solidFill>
                  <a:schemeClr val="tx1">
                    <a:alpha val="80000"/>
                  </a:schemeClr>
                </a:solidFill>
                <a:ea typeface="+mn-lt"/>
                <a:cs typeface="+mn-lt"/>
              </a:rPr>
              <a:t> </a:t>
            </a:r>
            <a:r>
              <a:rPr lang="ko-KR" sz="2000" dirty="0" err="1">
                <a:solidFill>
                  <a:schemeClr val="tx1">
                    <a:alpha val="80000"/>
                  </a:schemeClr>
                </a:solidFill>
                <a:ea typeface="+mn-lt"/>
                <a:cs typeface="+mn-lt"/>
              </a:rPr>
              <a:t>multiplayer</a:t>
            </a:r>
            <a:r>
              <a:rPr lang="ko-KR" sz="2000" dirty="0">
                <a:solidFill>
                  <a:schemeClr val="tx1">
                    <a:alpha val="80000"/>
                  </a:schemeClr>
                </a:solidFill>
                <a:ea typeface="+mn-lt"/>
                <a:cs typeface="+mn-lt"/>
              </a:rPr>
              <a:t> </a:t>
            </a:r>
            <a:r>
              <a:rPr lang="ko-KR" sz="2000" dirty="0" err="1">
                <a:solidFill>
                  <a:schemeClr val="tx1">
                    <a:alpha val="80000"/>
                  </a:schemeClr>
                </a:solidFill>
                <a:ea typeface="+mn-lt"/>
                <a:cs typeface="+mn-lt"/>
              </a:rPr>
              <a:t>with</a:t>
            </a:r>
            <a:r>
              <a:rPr lang="ko-KR" sz="2000" dirty="0">
                <a:solidFill>
                  <a:schemeClr val="tx1">
                    <a:alpha val="80000"/>
                  </a:schemeClr>
                </a:solidFill>
                <a:ea typeface="+mn-lt"/>
                <a:cs typeface="+mn-lt"/>
              </a:rPr>
              <a:t> </a:t>
            </a:r>
            <a:r>
              <a:rPr lang="ko-KR" sz="2000" dirty="0" err="1">
                <a:solidFill>
                  <a:schemeClr val="tx1">
                    <a:alpha val="80000"/>
                  </a:schemeClr>
                </a:solidFill>
                <a:ea typeface="+mn-lt"/>
                <a:cs typeface="+mn-lt"/>
              </a:rPr>
              <a:t>the</a:t>
            </a:r>
            <a:r>
              <a:rPr lang="ko-KR" sz="2000" dirty="0">
                <a:solidFill>
                  <a:schemeClr val="tx1">
                    <a:alpha val="80000"/>
                  </a:schemeClr>
                </a:solidFill>
                <a:ea typeface="+mn-lt"/>
                <a:cs typeface="+mn-lt"/>
              </a:rPr>
              <a:t> </a:t>
            </a:r>
            <a:r>
              <a:rPr lang="ko-KR" sz="2000" dirty="0" err="1">
                <a:solidFill>
                  <a:schemeClr val="tx1">
                    <a:alpha val="80000"/>
                  </a:schemeClr>
                </a:solidFill>
                <a:ea typeface="+mn-lt"/>
                <a:cs typeface="+mn-lt"/>
              </a:rPr>
              <a:t>advent</a:t>
            </a:r>
            <a:r>
              <a:rPr lang="ko-KR" sz="2000" dirty="0">
                <a:solidFill>
                  <a:schemeClr val="tx1">
                    <a:alpha val="80000"/>
                  </a:schemeClr>
                </a:solidFill>
                <a:ea typeface="+mn-lt"/>
                <a:cs typeface="+mn-lt"/>
              </a:rPr>
              <a:t> of </a:t>
            </a:r>
            <a:r>
              <a:rPr lang="ko-KR" sz="2000" dirty="0" err="1">
                <a:solidFill>
                  <a:schemeClr val="tx1">
                    <a:alpha val="80000"/>
                  </a:schemeClr>
                </a:solidFill>
                <a:ea typeface="+mn-lt"/>
                <a:cs typeface="+mn-lt"/>
              </a:rPr>
              <a:t>university</a:t>
            </a:r>
            <a:r>
              <a:rPr lang="ko-KR" sz="2000" dirty="0">
                <a:solidFill>
                  <a:schemeClr val="tx1">
                    <a:alpha val="80000"/>
                  </a:schemeClr>
                </a:solidFill>
                <a:ea typeface="+mn-lt"/>
                <a:cs typeface="+mn-lt"/>
              </a:rPr>
              <a:t> </a:t>
            </a:r>
            <a:r>
              <a:rPr lang="ko-KR" sz="2000" dirty="0" err="1">
                <a:solidFill>
                  <a:schemeClr val="tx1">
                    <a:alpha val="80000"/>
                  </a:schemeClr>
                </a:solidFill>
                <a:ea typeface="+mn-lt"/>
                <a:cs typeface="+mn-lt"/>
              </a:rPr>
              <a:t>mainframe</a:t>
            </a:r>
            <a:r>
              <a:rPr lang="ko-KR" sz="2000" dirty="0">
                <a:solidFill>
                  <a:schemeClr val="tx1">
                    <a:alpha val="80000"/>
                  </a:schemeClr>
                </a:solidFill>
                <a:ea typeface="+mn-lt"/>
                <a:cs typeface="+mn-lt"/>
              </a:rPr>
              <a:t> </a:t>
            </a:r>
            <a:r>
              <a:rPr lang="en-US" altLang="ko-KR" sz="2000" dirty="0">
                <a:solidFill>
                  <a:schemeClr val="tx1">
                    <a:alpha val="80000"/>
                  </a:schemeClr>
                </a:solidFill>
                <a:ea typeface="+mn-lt"/>
                <a:cs typeface="+mn-lt"/>
              </a:rPr>
              <a:t>systems</a:t>
            </a:r>
            <a:endParaRPr lang="ko-KR" altLang="en-US" sz="2000" dirty="0">
              <a:solidFill>
                <a:schemeClr val="tx1">
                  <a:alpha val="80000"/>
                </a:schemeClr>
              </a:solidFill>
              <a:ea typeface="맑은 고딕"/>
            </a:endParaRPr>
          </a:p>
          <a:p>
            <a:r>
              <a:rPr lang="ko-KR" sz="2000" dirty="0" err="1">
                <a:solidFill>
                  <a:schemeClr val="tx1">
                    <a:alpha val="80000"/>
                  </a:schemeClr>
                </a:solidFill>
                <a:ea typeface="+mn-lt"/>
                <a:cs typeface="+mn-lt"/>
              </a:rPr>
              <a:t>Popular</a:t>
            </a:r>
            <a:r>
              <a:rPr lang="ko-KR" sz="2000" dirty="0">
                <a:solidFill>
                  <a:schemeClr val="tx1">
                    <a:alpha val="80000"/>
                  </a:schemeClr>
                </a:solidFill>
                <a:ea typeface="+mn-lt"/>
                <a:cs typeface="+mn-lt"/>
              </a:rPr>
              <a:t> </a:t>
            </a:r>
            <a:r>
              <a:rPr lang="ko-KR" sz="2000" dirty="0" err="1">
                <a:solidFill>
                  <a:schemeClr val="tx1">
                    <a:alpha val="80000"/>
                  </a:schemeClr>
                </a:solidFill>
                <a:ea typeface="+mn-lt"/>
                <a:cs typeface="+mn-lt"/>
              </a:rPr>
              <a:t>introduction</a:t>
            </a:r>
            <a:r>
              <a:rPr lang="ko-KR" sz="2000" dirty="0">
                <a:solidFill>
                  <a:schemeClr val="tx1">
                    <a:alpha val="80000"/>
                  </a:schemeClr>
                </a:solidFill>
                <a:ea typeface="+mn-lt"/>
                <a:cs typeface="+mn-lt"/>
              </a:rPr>
              <a:t> of </a:t>
            </a:r>
            <a:r>
              <a:rPr lang="ko-KR" sz="2000" dirty="0" err="1">
                <a:solidFill>
                  <a:schemeClr val="tx1">
                    <a:alpha val="80000"/>
                  </a:schemeClr>
                </a:solidFill>
                <a:ea typeface="+mn-lt"/>
                <a:cs typeface="+mn-lt"/>
              </a:rPr>
              <a:t>multiplayer</a:t>
            </a:r>
            <a:r>
              <a:rPr lang="ko-KR" sz="2000" dirty="0">
                <a:solidFill>
                  <a:schemeClr val="tx1">
                    <a:alpha val="80000"/>
                  </a:schemeClr>
                </a:solidFill>
                <a:ea typeface="+mn-lt"/>
                <a:cs typeface="+mn-lt"/>
              </a:rPr>
              <a:t> </a:t>
            </a:r>
            <a:r>
              <a:rPr lang="ko-KR" sz="2000" dirty="0" err="1">
                <a:solidFill>
                  <a:schemeClr val="tx1">
                    <a:alpha val="80000"/>
                  </a:schemeClr>
                </a:solidFill>
                <a:ea typeface="+mn-lt"/>
                <a:cs typeface="+mn-lt"/>
              </a:rPr>
              <a:t>games</a:t>
            </a:r>
            <a:endParaRPr lang="ko-KR" altLang="en-US" sz="2000" dirty="0" err="1">
              <a:solidFill>
                <a:schemeClr val="tx1">
                  <a:alpha val="80000"/>
                </a:schemeClr>
              </a:solidFill>
              <a:ea typeface="맑은 고딕"/>
            </a:endParaRPr>
          </a:p>
          <a:p>
            <a:pPr lvl="1">
              <a:buFont typeface="Courier New" panose="020B0604020202020204" pitchFamily="34" charset="0"/>
              <a:buChar char="o"/>
            </a:pPr>
            <a:r>
              <a:rPr lang="ko-KR" altLang="en-US" sz="2000" dirty="0">
                <a:solidFill>
                  <a:schemeClr val="tx1">
                    <a:alpha val="80000"/>
                  </a:schemeClr>
                </a:solidFill>
                <a:ea typeface="맑은 고딕"/>
              </a:rPr>
              <a:t>Mid-to-Late1990s</a:t>
            </a:r>
          </a:p>
        </p:txBody>
      </p:sp>
      <p:sp>
        <p:nvSpPr>
          <p:cNvPr id="24"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6"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 name="AutoShape 2" descr="ibm z15">
            <a:extLst>
              <a:ext uri="{FF2B5EF4-FFF2-40B4-BE49-F238E27FC236}">
                <a16:creationId xmlns:a16="http://schemas.microsoft.com/office/drawing/2014/main" id="{E1BC4E3E-FB33-2621-69A8-BECA2E95F04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3" name="TextBox 12">
            <a:extLst>
              <a:ext uri="{FF2B5EF4-FFF2-40B4-BE49-F238E27FC236}">
                <a16:creationId xmlns:a16="http://schemas.microsoft.com/office/drawing/2014/main" id="{FB8713DA-D6C4-967C-672D-242EDB7D6EEF}"/>
              </a:ext>
            </a:extLst>
          </p:cNvPr>
          <p:cNvSpPr txBox="1"/>
          <p:nvPr/>
        </p:nvSpPr>
        <p:spPr>
          <a:xfrm>
            <a:off x="1658449" y="5405750"/>
            <a:ext cx="3436126" cy="369332"/>
          </a:xfrm>
          <a:prstGeom prst="rect">
            <a:avLst/>
          </a:prstGeom>
          <a:noFill/>
        </p:spPr>
        <p:txBody>
          <a:bodyPr wrap="square">
            <a:spAutoFit/>
          </a:bodyPr>
          <a:lstStyle/>
          <a:p>
            <a:r>
              <a:rPr lang="ko-KR" altLang="en-US" dirty="0"/>
              <a:t>IBM z15 </a:t>
            </a:r>
            <a:r>
              <a:rPr lang="en-US" altLang="ko-KR" dirty="0"/>
              <a:t>mainframe computer</a:t>
            </a:r>
            <a:endParaRPr lang="ko-KR" altLang="en-US" dirty="0"/>
          </a:p>
        </p:txBody>
      </p:sp>
    </p:spTree>
    <p:extLst>
      <p:ext uri="{BB962C8B-B14F-4D97-AF65-F5344CB8AC3E}">
        <p14:creationId xmlns:p14="http://schemas.microsoft.com/office/powerpoint/2010/main" val="1950018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D1D36C-3469-2C18-1ADA-4E69EE58CA6A}"/>
              </a:ext>
            </a:extLst>
          </p:cNvPr>
          <p:cNvSpPr>
            <a:spLocks noGrp="1"/>
          </p:cNvSpPr>
          <p:nvPr>
            <p:ph type="title"/>
          </p:nvPr>
        </p:nvSpPr>
        <p:spPr>
          <a:xfrm>
            <a:off x="481013" y="3752849"/>
            <a:ext cx="3290887" cy="2452687"/>
          </a:xfrm>
        </p:spPr>
        <p:txBody>
          <a:bodyPr anchor="ctr">
            <a:normAutofit/>
          </a:bodyPr>
          <a:lstStyle/>
          <a:p>
            <a:r>
              <a:rPr lang="en-US" altLang="ko-KR" sz="3600" dirty="0">
                <a:ea typeface="맑은 고딕"/>
              </a:rPr>
              <a:t>Choosing a Client-Server Networking Model</a:t>
            </a:r>
            <a:endParaRPr lang="ko-KR" altLang="en-US" sz="3600" dirty="0"/>
          </a:p>
        </p:txBody>
      </p:sp>
      <p:pic>
        <p:nvPicPr>
          <p:cNvPr id="3074" name="Picture 2" descr="Comparison of &quot;peer-to-peer&quot; vs &quot;client-server&quot; Network Models">
            <a:extLst>
              <a:ext uri="{FF2B5EF4-FFF2-40B4-BE49-F238E27FC236}">
                <a16:creationId xmlns:a16="http://schemas.microsoft.com/office/drawing/2014/main" id="{F47E6224-94B7-A300-EB56-DCD03240E8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489" b="19128"/>
          <a:stretch/>
        </p:blipFill>
        <p:spPr bwMode="auto">
          <a:xfrm>
            <a:off x="20" y="10"/>
            <a:ext cx="12191980" cy="4046696"/>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65133F54-B767-2412-1893-EA64EA7453FD}"/>
              </a:ext>
            </a:extLst>
          </p:cNvPr>
          <p:cNvSpPr>
            <a:spLocks noGrp="1"/>
          </p:cNvSpPr>
          <p:nvPr>
            <p:ph idx="1"/>
          </p:nvPr>
        </p:nvSpPr>
        <p:spPr>
          <a:xfrm>
            <a:off x="4223982" y="3752850"/>
            <a:ext cx="7485413" cy="2452687"/>
          </a:xfrm>
        </p:spPr>
        <p:txBody>
          <a:bodyPr vert="horz" lIns="91440" tIns="45720" rIns="91440" bIns="45720" rtlCol="0" anchor="ctr">
            <a:normAutofit lnSpcReduction="10000"/>
          </a:bodyPr>
          <a:lstStyle/>
          <a:p>
            <a:r>
              <a:rPr lang="en-US" altLang="ko-KR" sz="1800" dirty="0">
                <a:ea typeface="맑은 고딕"/>
              </a:rPr>
              <a:t>Adopting the Client-Server (CS) model instead of the Peer-to-Peer (P2P) model</a:t>
            </a:r>
            <a:endParaRPr lang="ko-KR" altLang="en-US" sz="1800" dirty="0">
              <a:ea typeface="맑은 고딕"/>
            </a:endParaRPr>
          </a:p>
          <a:p>
            <a:pPr lvl="1">
              <a:buFont typeface="Courier New" panose="020B0604020202020204" pitchFamily="34" charset="0"/>
              <a:buChar char="o"/>
            </a:pPr>
            <a:r>
              <a:rPr lang="ko-KR" altLang="en-US" sz="1800" dirty="0">
                <a:ea typeface="맑은 고딕"/>
              </a:rPr>
              <a:t>P2P: </a:t>
            </a:r>
            <a:r>
              <a:rPr lang="en-US" altLang="ko-KR" sz="1800" dirty="0">
                <a:ea typeface="맑은 고딕"/>
              </a:rPr>
              <a:t>Each player connects 1:1 with all other players</a:t>
            </a:r>
            <a:endParaRPr lang="ko-KR" altLang="en-US" sz="1400" dirty="0">
              <a:ea typeface="맑은 고딕"/>
            </a:endParaRPr>
          </a:p>
          <a:p>
            <a:pPr lvl="2">
              <a:buFont typeface="Wingdings" panose="020B0604020202020204" pitchFamily="34" charset="0"/>
              <a:buChar char="§"/>
            </a:pPr>
            <a:r>
              <a:rPr lang="en-US" altLang="ko-KR" sz="1800" dirty="0">
                <a:ea typeface="맑은 고딕"/>
              </a:rPr>
              <a:t>Requires O(n</a:t>
            </a:r>
            <a:r>
              <a:rPr lang="en-US" altLang="ko-KR" sz="1800" baseline="30000" dirty="0">
                <a:ea typeface="맑은 고딕"/>
              </a:rPr>
              <a:t>2</a:t>
            </a:r>
            <a:r>
              <a:rPr lang="en-US" altLang="ko-KR" sz="1800" dirty="0">
                <a:ea typeface="맑은 고딕"/>
              </a:rPr>
              <a:t>) bandwidth: Bandwidth consumption is proportional to the square of the number of users</a:t>
            </a:r>
            <a:endParaRPr lang="ko-KR" altLang="en-US" sz="1800" dirty="0">
              <a:ea typeface="맑은 고딕"/>
            </a:endParaRPr>
          </a:p>
          <a:p>
            <a:pPr lvl="1">
              <a:buFont typeface="Courier New" panose="020B0604020202020204" pitchFamily="34" charset="0"/>
              <a:buChar char="o"/>
            </a:pPr>
            <a:r>
              <a:rPr lang="ko-KR" altLang="en-US" sz="1800" dirty="0">
                <a:ea typeface="맑은 고딕"/>
              </a:rPr>
              <a:t>CS:</a:t>
            </a:r>
            <a:r>
              <a:rPr lang="en-US" altLang="ko-KR" sz="1800" dirty="0">
                <a:ea typeface="맑은 고딕"/>
              </a:rPr>
              <a:t> All players connect to one central server</a:t>
            </a:r>
            <a:endParaRPr lang="ko-KR" altLang="en-US" sz="1800" dirty="0">
              <a:ea typeface="맑은 고딕"/>
            </a:endParaRPr>
          </a:p>
          <a:p>
            <a:pPr lvl="2">
              <a:buFont typeface="Wingdings" panose="020B0604020202020204" pitchFamily="34" charset="0"/>
              <a:buChar char="§"/>
            </a:pPr>
            <a:r>
              <a:rPr lang="en-US" altLang="ko-KR" sz="1800" dirty="0">
                <a:ea typeface="맑은 고딕"/>
              </a:rPr>
              <a:t>Requires O(n) bandwidth. Adopting the CS model to solve the bandwidth problem above</a:t>
            </a:r>
            <a:endParaRPr lang="ko-KR" altLang="en-US" sz="1800" dirty="0">
              <a:ea typeface="맑은 고딕"/>
            </a:endParaRPr>
          </a:p>
          <a:p>
            <a:pPr lvl="2">
              <a:buFont typeface="Wingdings" panose="020B0604020202020204" pitchFamily="34" charset="0"/>
              <a:buChar char="§"/>
            </a:pPr>
            <a:r>
              <a:rPr lang="en-US" altLang="ko-KR" sz="1800" dirty="0">
                <a:ea typeface="맑은 고딕"/>
              </a:rPr>
              <a:t>The server must be able to accept all clients</a:t>
            </a:r>
            <a:endParaRPr lang="ko-KR" altLang="en-US" sz="1800" dirty="0">
              <a:ea typeface="맑은 고딕"/>
            </a:endParaRPr>
          </a:p>
        </p:txBody>
      </p:sp>
    </p:spTree>
    <p:extLst>
      <p:ext uri="{BB962C8B-B14F-4D97-AF65-F5344CB8AC3E}">
        <p14:creationId xmlns:p14="http://schemas.microsoft.com/office/powerpoint/2010/main" val="3399031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F05DD762-4D92-E315-614F-86DD88A41DA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latinLnBrk="0"/>
            <a:r>
              <a:rPr lang="en-US" altLang="ko-KR" sz="3200" kern="1200" dirty="0">
                <a:solidFill>
                  <a:schemeClr val="bg1"/>
                </a:solidFill>
                <a:latin typeface="+mj-lt"/>
                <a:ea typeface="+mj-ea"/>
                <a:cs typeface="+mj-cs"/>
              </a:rPr>
              <a:t>Key Components of the &lt;Tribes&gt; Networking Model</a:t>
            </a:r>
            <a:endParaRPr lang="ko-KR" altLang="en-US" sz="3200" kern="1200" dirty="0">
              <a:solidFill>
                <a:schemeClr val="bg1"/>
              </a:solidFill>
              <a:latin typeface="+mj-lt"/>
              <a:ea typeface="+mj-ea"/>
              <a:cs typeface="+mj-cs"/>
            </a:endParaRPr>
          </a:p>
        </p:txBody>
      </p:sp>
      <p:pic>
        <p:nvPicPr>
          <p:cNvPr id="4" name="내용 개체 틀 3" descr="텍스트, 스크린샷, 폰트, 번호이(가) 표시된 사진&#10;&#10;자동 생성된 설명">
            <a:extLst>
              <a:ext uri="{FF2B5EF4-FFF2-40B4-BE49-F238E27FC236}">
                <a16:creationId xmlns:a16="http://schemas.microsoft.com/office/drawing/2014/main" id="{0D4DC2D0-0814-8B4E-7E01-95B90A387C75}"/>
              </a:ext>
            </a:extLst>
          </p:cNvPr>
          <p:cNvPicPr>
            <a:picLocks noGrp="1" noChangeAspect="1"/>
          </p:cNvPicPr>
          <p:nvPr>
            <p:ph idx="1"/>
          </p:nvPr>
        </p:nvPicPr>
        <p:blipFill>
          <a:blip r:embed="rId3"/>
          <a:stretch>
            <a:fillRect/>
          </a:stretch>
        </p:blipFill>
        <p:spPr>
          <a:xfrm>
            <a:off x="956585" y="1675227"/>
            <a:ext cx="10278830" cy="4394199"/>
          </a:xfrm>
          <a:prstGeom prst="rect">
            <a:avLst/>
          </a:prstGeom>
        </p:spPr>
      </p:pic>
      <p:sp>
        <p:nvSpPr>
          <p:cNvPr id="3" name="내용 개체 틀 2">
            <a:extLst>
              <a:ext uri="{FF2B5EF4-FFF2-40B4-BE49-F238E27FC236}">
                <a16:creationId xmlns:a16="http://schemas.microsoft.com/office/drawing/2014/main" id="{582AD35B-D7F5-D382-63E4-E8E8BEF7D5C8}"/>
              </a:ext>
            </a:extLst>
          </p:cNvPr>
          <p:cNvSpPr txBox="1">
            <a:spLocks/>
          </p:cNvSpPr>
          <p:nvPr/>
        </p:nvSpPr>
        <p:spPr>
          <a:xfrm>
            <a:off x="838200" y="4668043"/>
            <a:ext cx="10515600" cy="1508919"/>
          </a:xfrm>
          <a:prstGeom prst="rect">
            <a:avLst/>
          </a:prstGeom>
        </p:spPr>
        <p:txBody>
          <a:bodyPr vert="horz" lIns="91440" tIns="45720" rIns="91440" bIns="45720" rtlCol="0" anchor="t">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ea typeface="맑은 고딕"/>
            </a:endParaRPr>
          </a:p>
        </p:txBody>
      </p:sp>
    </p:spTree>
    <p:extLst>
      <p:ext uri="{BB962C8B-B14F-4D97-AF65-F5344CB8AC3E}">
        <p14:creationId xmlns:p14="http://schemas.microsoft.com/office/powerpoint/2010/main" val="3156175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FCD34D-B254-A055-CF9E-E72112A481F6}"/>
              </a:ext>
            </a:extLst>
          </p:cNvPr>
          <p:cNvSpPr>
            <a:spLocks noGrp="1"/>
          </p:cNvSpPr>
          <p:nvPr>
            <p:ph type="title"/>
          </p:nvPr>
        </p:nvSpPr>
        <p:spPr/>
        <p:txBody>
          <a:bodyPr/>
          <a:lstStyle/>
          <a:p>
            <a:r>
              <a:rPr lang="ko-KR" altLang="en-US" dirty="0">
                <a:ea typeface="맑은 고딕"/>
              </a:rPr>
              <a:t>1.2.1 </a:t>
            </a:r>
            <a:r>
              <a:rPr lang="en-US" altLang="ko-KR" dirty="0">
                <a:ea typeface="맑은 고딕"/>
              </a:rPr>
              <a:t>Platform</a:t>
            </a:r>
            <a:r>
              <a:rPr lang="ko-KR" altLang="en-US" dirty="0">
                <a:ea typeface="맑은 고딕"/>
              </a:rPr>
              <a:t> </a:t>
            </a:r>
            <a:r>
              <a:rPr lang="en-US" altLang="ko-KR" dirty="0">
                <a:ea typeface="맑은 고딕"/>
              </a:rPr>
              <a:t>Packet</a:t>
            </a:r>
            <a:r>
              <a:rPr lang="ko-KR" altLang="en-US" dirty="0">
                <a:ea typeface="맑은 고딕"/>
              </a:rPr>
              <a:t> </a:t>
            </a:r>
            <a:r>
              <a:rPr lang="en-US" altLang="ko-KR" dirty="0">
                <a:ea typeface="맑은 고딕"/>
              </a:rPr>
              <a:t>Module</a:t>
            </a:r>
            <a:endParaRPr lang="ko-KR" altLang="en-US" dirty="0"/>
          </a:p>
        </p:txBody>
      </p:sp>
      <p:sp>
        <p:nvSpPr>
          <p:cNvPr id="3" name="내용 개체 틀 2">
            <a:extLst>
              <a:ext uri="{FF2B5EF4-FFF2-40B4-BE49-F238E27FC236}">
                <a16:creationId xmlns:a16="http://schemas.microsoft.com/office/drawing/2014/main" id="{31D51A9A-CE25-C9C5-D4CB-8D508851D837}"/>
              </a:ext>
            </a:extLst>
          </p:cNvPr>
          <p:cNvSpPr>
            <a:spLocks noGrp="1"/>
          </p:cNvSpPr>
          <p:nvPr>
            <p:ph idx="1"/>
          </p:nvPr>
        </p:nvSpPr>
        <p:spPr/>
        <p:txBody>
          <a:bodyPr vert="horz" lIns="91440" tIns="45720" rIns="91440" bIns="45720" rtlCol="0" anchor="t">
            <a:normAutofit/>
          </a:bodyPr>
          <a:lstStyle/>
          <a:p>
            <a:r>
              <a:rPr lang="en-US" altLang="ko-KR" dirty="0">
                <a:ea typeface="맑은 고딕"/>
              </a:rPr>
              <a:t>The lowest layer, the only platform-dependent layer</a:t>
            </a:r>
          </a:p>
          <a:p>
            <a:r>
              <a:rPr lang="en-US" altLang="ko-KR" dirty="0">
                <a:ea typeface="맑은 고딕"/>
              </a:rPr>
              <a:t>Essentially wrapping the standard socket API</a:t>
            </a:r>
          </a:p>
          <a:p>
            <a:pPr lvl="1"/>
            <a:r>
              <a:rPr lang="en-US" altLang="ko-KR" dirty="0">
                <a:ea typeface="맑은 고딕"/>
              </a:rPr>
              <a:t>Purpose is to assemble and transmit various packet formats</a:t>
            </a:r>
          </a:p>
          <a:p>
            <a:r>
              <a:rPr lang="en-US" altLang="ko-KR" dirty="0">
                <a:ea typeface="맑은 고딕"/>
              </a:rPr>
              <a:t>Packet: A unit of data bundled for sending over a network</a:t>
            </a:r>
            <a:endParaRPr lang="ko-KR" altLang="en-US" dirty="0">
              <a:ea typeface="맑은 고딕"/>
            </a:endParaRPr>
          </a:p>
          <a:p>
            <a:endParaRPr lang="ko-KR" altLang="en-US" dirty="0">
              <a:ea typeface="맑은 고딕"/>
            </a:endParaRPr>
          </a:p>
        </p:txBody>
      </p:sp>
      <p:pic>
        <p:nvPicPr>
          <p:cNvPr id="6" name="내용 개체 틀 3" descr="텍스트, 스크린샷, 폰트, 번호이(가) 표시된 사진&#10;&#10;자동 생성된 설명">
            <a:extLst>
              <a:ext uri="{FF2B5EF4-FFF2-40B4-BE49-F238E27FC236}">
                <a16:creationId xmlns:a16="http://schemas.microsoft.com/office/drawing/2014/main" id="{2A694E09-8843-B3A2-A312-1BD40A2EDD23}"/>
              </a:ext>
            </a:extLst>
          </p:cNvPr>
          <p:cNvPicPr>
            <a:picLocks noChangeAspect="1"/>
          </p:cNvPicPr>
          <p:nvPr/>
        </p:nvPicPr>
        <p:blipFill>
          <a:blip r:embed="rId2"/>
          <a:stretch>
            <a:fillRect/>
          </a:stretch>
        </p:blipFill>
        <p:spPr>
          <a:xfrm>
            <a:off x="8581495" y="794"/>
            <a:ext cx="3612092" cy="1545167"/>
          </a:xfrm>
          <a:prstGeom prst="rect">
            <a:avLst/>
          </a:prstGeom>
        </p:spPr>
      </p:pic>
      <p:sp>
        <p:nvSpPr>
          <p:cNvPr id="4" name="직사각형 3">
            <a:extLst>
              <a:ext uri="{FF2B5EF4-FFF2-40B4-BE49-F238E27FC236}">
                <a16:creationId xmlns:a16="http://schemas.microsoft.com/office/drawing/2014/main" id="{DFAA16B7-478B-C198-9C18-548514804AA8}"/>
              </a:ext>
            </a:extLst>
          </p:cNvPr>
          <p:cNvSpPr/>
          <p:nvPr/>
        </p:nvSpPr>
        <p:spPr>
          <a:xfrm>
            <a:off x="8581495" y="1237957"/>
            <a:ext cx="3610505" cy="308004"/>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26959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FCD34D-B254-A055-CF9E-E72112A481F6}"/>
              </a:ext>
            </a:extLst>
          </p:cNvPr>
          <p:cNvSpPr>
            <a:spLocks noGrp="1"/>
          </p:cNvSpPr>
          <p:nvPr>
            <p:ph type="title"/>
          </p:nvPr>
        </p:nvSpPr>
        <p:spPr/>
        <p:txBody>
          <a:bodyPr/>
          <a:lstStyle/>
          <a:p>
            <a:r>
              <a:rPr lang="ko-KR" altLang="en-US" dirty="0">
                <a:ea typeface="맑은 고딕"/>
              </a:rPr>
              <a:t>1.2.2 </a:t>
            </a:r>
            <a:r>
              <a:rPr lang="en-US" altLang="ko-KR" dirty="0">
                <a:ea typeface="맑은 고딕"/>
              </a:rPr>
              <a:t>Connection Manager</a:t>
            </a:r>
            <a:endParaRPr lang="ko-KR" altLang="en-US" dirty="0"/>
          </a:p>
        </p:txBody>
      </p:sp>
      <p:sp>
        <p:nvSpPr>
          <p:cNvPr id="3" name="내용 개체 틀 2">
            <a:extLst>
              <a:ext uri="{FF2B5EF4-FFF2-40B4-BE49-F238E27FC236}">
                <a16:creationId xmlns:a16="http://schemas.microsoft.com/office/drawing/2014/main" id="{31D51A9A-CE25-C9C5-D4CB-8D508851D837}"/>
              </a:ext>
            </a:extLst>
          </p:cNvPr>
          <p:cNvSpPr>
            <a:spLocks noGrp="1"/>
          </p:cNvSpPr>
          <p:nvPr>
            <p:ph idx="1"/>
          </p:nvPr>
        </p:nvSpPr>
        <p:spPr/>
        <p:txBody>
          <a:bodyPr vert="horz" lIns="91440" tIns="45720" rIns="91440" bIns="45720" rtlCol="0" anchor="t">
            <a:normAutofit/>
          </a:bodyPr>
          <a:lstStyle/>
          <a:p>
            <a:r>
              <a:rPr lang="en-US" altLang="ko-KR" dirty="0">
                <a:ea typeface="맑은 고딕"/>
              </a:rPr>
              <a:t>Abstracts the connection between two computers</a:t>
            </a:r>
          </a:p>
          <a:p>
            <a:r>
              <a:rPr lang="en-US" altLang="ko-KR" dirty="0">
                <a:ea typeface="맑은 고딕"/>
              </a:rPr>
              <a:t>Receives data sent by the stream manager on the upper layer and delivers it to the lower layer (platform packet module)</a:t>
            </a:r>
          </a:p>
          <a:p>
            <a:r>
              <a:rPr lang="en-US" altLang="ko-KR" dirty="0">
                <a:ea typeface="맑은 고딕"/>
              </a:rPr>
              <a:t>Does not guarantee reliability (does not take responsibility for delivering data)</a:t>
            </a:r>
          </a:p>
          <a:p>
            <a:pPr lvl="1">
              <a:buFont typeface="Courier New" panose="020B0604020202020204" pitchFamily="34" charset="0"/>
              <a:buChar char="o"/>
            </a:pPr>
            <a:r>
              <a:rPr lang="en-US" altLang="ko-KR" dirty="0">
                <a:ea typeface="맑은 고딕"/>
              </a:rPr>
              <a:t>The connection manager only clearly informs whether the packet has been delivered</a:t>
            </a:r>
            <a:endParaRPr lang="ko-KR" altLang="en-US" dirty="0">
              <a:ea typeface="맑은 고딕"/>
            </a:endParaRPr>
          </a:p>
          <a:p>
            <a:pPr lvl="2">
              <a:buFont typeface="Wingdings" panose="020B0604020202020204" pitchFamily="34" charset="0"/>
              <a:buChar char="§"/>
            </a:pPr>
            <a:r>
              <a:rPr lang="ko-KR" altLang="en-US" dirty="0">
                <a:ea typeface="맑은 고딕"/>
              </a:rPr>
              <a:t>DSN(</a:t>
            </a:r>
            <a:r>
              <a:rPr lang="ko-KR" altLang="en-US" dirty="0" err="1">
                <a:ea typeface="맑은 고딕"/>
              </a:rPr>
              <a:t>Delivery</a:t>
            </a:r>
            <a:r>
              <a:rPr lang="ko-KR" altLang="en-US" dirty="0">
                <a:ea typeface="맑은 고딕"/>
              </a:rPr>
              <a:t> </a:t>
            </a:r>
            <a:r>
              <a:rPr lang="ko-KR" altLang="en-US" dirty="0" err="1">
                <a:ea typeface="맑은 고딕"/>
              </a:rPr>
              <a:t>Status</a:t>
            </a:r>
            <a:r>
              <a:rPr lang="ko-KR" altLang="en-US" dirty="0">
                <a:ea typeface="맑은 고딕"/>
              </a:rPr>
              <a:t> </a:t>
            </a:r>
            <a:r>
              <a:rPr lang="ko-KR" altLang="en-US" dirty="0" err="1">
                <a:ea typeface="맑은 고딕"/>
              </a:rPr>
              <a:t>Notification</a:t>
            </a:r>
            <a:r>
              <a:rPr lang="ko-KR" altLang="en-US" dirty="0">
                <a:ea typeface="맑은 고딕"/>
              </a:rPr>
              <a:t>)</a:t>
            </a:r>
          </a:p>
          <a:p>
            <a:pPr lvl="1">
              <a:buFont typeface="Courier New" panose="020B0604020202020204" pitchFamily="34" charset="0"/>
              <a:buChar char="o"/>
            </a:pPr>
            <a:r>
              <a:rPr lang="en-US" altLang="ko-KR" dirty="0">
                <a:ea typeface="맑은 고딕"/>
              </a:rPr>
              <a:t>The upper layer (stream manager) uses it to determine whether specific data has been delivered safely</a:t>
            </a:r>
            <a:endParaRPr lang="ko-KR" altLang="en-US" dirty="0">
              <a:ea typeface="맑은 고딕"/>
            </a:endParaRPr>
          </a:p>
        </p:txBody>
      </p:sp>
      <p:pic>
        <p:nvPicPr>
          <p:cNvPr id="6" name="내용 개체 틀 3" descr="텍스트, 스크린샷, 폰트, 번호이(가) 표시된 사진&#10;&#10;자동 생성된 설명">
            <a:extLst>
              <a:ext uri="{FF2B5EF4-FFF2-40B4-BE49-F238E27FC236}">
                <a16:creationId xmlns:a16="http://schemas.microsoft.com/office/drawing/2014/main" id="{2A694E09-8843-B3A2-A312-1BD40A2EDD23}"/>
              </a:ext>
            </a:extLst>
          </p:cNvPr>
          <p:cNvPicPr>
            <a:picLocks noChangeAspect="1"/>
          </p:cNvPicPr>
          <p:nvPr/>
        </p:nvPicPr>
        <p:blipFill>
          <a:blip r:embed="rId2"/>
          <a:stretch>
            <a:fillRect/>
          </a:stretch>
        </p:blipFill>
        <p:spPr>
          <a:xfrm>
            <a:off x="8581495" y="794"/>
            <a:ext cx="3612092" cy="1545167"/>
          </a:xfrm>
          <a:prstGeom prst="rect">
            <a:avLst/>
          </a:prstGeom>
        </p:spPr>
      </p:pic>
      <p:sp>
        <p:nvSpPr>
          <p:cNvPr id="4" name="직사각형 3">
            <a:extLst>
              <a:ext uri="{FF2B5EF4-FFF2-40B4-BE49-F238E27FC236}">
                <a16:creationId xmlns:a16="http://schemas.microsoft.com/office/drawing/2014/main" id="{6018A963-D084-CDC7-0B6F-374F925EF8CF}"/>
              </a:ext>
            </a:extLst>
          </p:cNvPr>
          <p:cNvSpPr/>
          <p:nvPr/>
        </p:nvSpPr>
        <p:spPr>
          <a:xfrm>
            <a:off x="8582288" y="1027906"/>
            <a:ext cx="3610505" cy="238186"/>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40437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FCD34D-B254-A055-CF9E-E72112A481F6}"/>
              </a:ext>
            </a:extLst>
          </p:cNvPr>
          <p:cNvSpPr>
            <a:spLocks noGrp="1"/>
          </p:cNvSpPr>
          <p:nvPr>
            <p:ph type="title"/>
          </p:nvPr>
        </p:nvSpPr>
        <p:spPr/>
        <p:txBody>
          <a:bodyPr/>
          <a:lstStyle/>
          <a:p>
            <a:r>
              <a:rPr lang="ko-KR" altLang="en-US" dirty="0">
                <a:ea typeface="맑은 고딕"/>
              </a:rPr>
              <a:t>1.2.3 </a:t>
            </a:r>
            <a:r>
              <a:rPr lang="en-US" altLang="ko-KR" dirty="0">
                <a:ea typeface="맑은 고딕"/>
              </a:rPr>
              <a:t>Stream Manager</a:t>
            </a:r>
            <a:endParaRPr lang="ko-KR" altLang="en-US" dirty="0"/>
          </a:p>
        </p:txBody>
      </p:sp>
      <p:sp>
        <p:nvSpPr>
          <p:cNvPr id="3" name="내용 개체 틀 2">
            <a:extLst>
              <a:ext uri="{FF2B5EF4-FFF2-40B4-BE49-F238E27FC236}">
                <a16:creationId xmlns:a16="http://schemas.microsoft.com/office/drawing/2014/main" id="{31D51A9A-CE25-C9C5-D4CB-8D508851D837}"/>
              </a:ext>
            </a:extLst>
          </p:cNvPr>
          <p:cNvSpPr>
            <a:spLocks noGrp="1"/>
          </p:cNvSpPr>
          <p:nvPr>
            <p:ph idx="1"/>
          </p:nvPr>
        </p:nvSpPr>
        <p:spPr/>
        <p:txBody>
          <a:bodyPr vert="horz" lIns="91440" tIns="45720" rIns="91440" bIns="45720" rtlCol="0" anchor="t">
            <a:normAutofit fontScale="92500" lnSpcReduction="20000"/>
          </a:bodyPr>
          <a:lstStyle/>
          <a:p>
            <a:r>
              <a:rPr lang="en-US" altLang="ko-KR" dirty="0">
                <a:ea typeface="맑은 고딕"/>
              </a:rPr>
              <a:t>Sends data to the connection manager on behalf of other higher level managers</a:t>
            </a:r>
            <a:endParaRPr lang="ko-KR" altLang="en-US" dirty="0">
              <a:ea typeface="맑은 고딕"/>
            </a:endParaRPr>
          </a:p>
          <a:p>
            <a:r>
              <a:rPr lang="en-US" altLang="ko-KR" dirty="0">
                <a:ea typeface="맑은 고딕"/>
              </a:rPr>
              <a:t>Controls the maximum allowed transfer rate</a:t>
            </a:r>
            <a:endParaRPr lang="ko-KR" altLang="en-US" dirty="0">
              <a:ea typeface="맑은 고딕"/>
            </a:endParaRPr>
          </a:p>
          <a:p>
            <a:pPr lvl="1">
              <a:buFont typeface="Courier New" panose="020B0604020202020204" pitchFamily="34" charset="0"/>
              <a:buChar char="o"/>
            </a:pPr>
            <a:r>
              <a:rPr lang="en-US" altLang="ko-KR" dirty="0">
                <a:ea typeface="맑은 고딕"/>
              </a:rPr>
              <a:t>To prevent the server from being overloaded by sending too much data</a:t>
            </a:r>
            <a:endParaRPr lang="ko-KR" altLang="en-US" dirty="0">
              <a:ea typeface="맑은 고딕"/>
            </a:endParaRPr>
          </a:p>
          <a:p>
            <a:pPr lvl="1">
              <a:buFont typeface="Courier New" panose="020B0604020202020204" pitchFamily="34" charset="0"/>
              <a:buChar char="o"/>
            </a:pPr>
            <a:r>
              <a:rPr lang="en-US" altLang="ko-KR" dirty="0">
                <a:ea typeface="맑은 고딕"/>
              </a:rPr>
              <a:t>Example: 28.8kbps modem: </a:t>
            </a:r>
            <a:br>
              <a:rPr lang="en-US" altLang="ko-KR" dirty="0">
                <a:ea typeface="맑은 고딕"/>
              </a:rPr>
            </a:br>
            <a:r>
              <a:rPr lang="en-US" altLang="ko-KR" dirty="0">
                <a:ea typeface="맑은 고딕"/>
              </a:rPr>
              <a:t>10 packets per second, 200 bytes per packet --&gt; 2KB/s transfer rate</a:t>
            </a:r>
            <a:endParaRPr lang="ko-KR" dirty="0"/>
          </a:p>
          <a:p>
            <a:r>
              <a:rPr lang="en-US" altLang="ko-KR" dirty="0">
                <a:ea typeface="맑은 고딕"/>
              </a:rPr>
              <a:t>Prioritizes data transfer requests</a:t>
            </a:r>
            <a:endParaRPr lang="ko-KR" altLang="en-US" dirty="0">
              <a:ea typeface="맑은 고딕"/>
            </a:endParaRPr>
          </a:p>
          <a:p>
            <a:pPr lvl="1">
              <a:buFont typeface="Courier New" panose="020B0604020202020204" pitchFamily="34" charset="0"/>
              <a:buChar char="o"/>
            </a:pPr>
            <a:r>
              <a:rPr lang="en-US" altLang="ko-KR" dirty="0">
                <a:ea typeface="맑은 고딕"/>
              </a:rPr>
              <a:t>Requests from move, event, and ghost managers are given the highest priority</a:t>
            </a:r>
            <a:endParaRPr lang="ko-KR" altLang="en-US" dirty="0">
              <a:ea typeface="맑은 고딕"/>
            </a:endParaRPr>
          </a:p>
          <a:p>
            <a:pPr lvl="1">
              <a:buFont typeface="Courier New" panose="020B0604020202020204" pitchFamily="34" charset="0"/>
              <a:buChar char="o"/>
            </a:pPr>
            <a:r>
              <a:rPr lang="en-US" altLang="ko-KR" dirty="0">
                <a:ea typeface="맑은 고딕"/>
              </a:rPr>
              <a:t>Informs higher level managers whether to send data</a:t>
            </a:r>
            <a:endParaRPr lang="ko-KR" altLang="en-US" dirty="0">
              <a:ea typeface="맑은 고딕"/>
            </a:endParaRPr>
          </a:p>
          <a:p>
            <a:r>
              <a:rPr lang="en-US" altLang="ko-KR" dirty="0">
                <a:ea typeface="맑은 고딕"/>
              </a:rPr>
              <a:t>The stream manager determines the transfer period and packet size</a:t>
            </a:r>
            <a:endParaRPr lang="ko-KR" altLang="en-US" dirty="0">
              <a:ea typeface="맑은 고딕"/>
            </a:endParaRPr>
          </a:p>
          <a:p>
            <a:pPr lvl="1">
              <a:buFont typeface="Courier New" panose="020B0604020202020204" pitchFamily="34" charset="0"/>
              <a:buChar char="o"/>
            </a:pPr>
            <a:r>
              <a:rPr lang="en-US" altLang="ko-KR" dirty="0">
                <a:ea typeface="맑은 고딕"/>
              </a:rPr>
              <a:t>Often mixes different types of data in a single packet</a:t>
            </a:r>
            <a:endParaRPr lang="ko-KR" altLang="en-US" dirty="0">
              <a:ea typeface="맑은 고딕"/>
            </a:endParaRPr>
          </a:p>
        </p:txBody>
      </p:sp>
      <p:pic>
        <p:nvPicPr>
          <p:cNvPr id="6" name="내용 개체 틀 3" descr="텍스트, 스크린샷, 폰트, 번호이(가) 표시된 사진&#10;&#10;자동 생성된 설명">
            <a:extLst>
              <a:ext uri="{FF2B5EF4-FFF2-40B4-BE49-F238E27FC236}">
                <a16:creationId xmlns:a16="http://schemas.microsoft.com/office/drawing/2014/main" id="{2A694E09-8843-B3A2-A312-1BD40A2EDD23}"/>
              </a:ext>
            </a:extLst>
          </p:cNvPr>
          <p:cNvPicPr>
            <a:picLocks noChangeAspect="1"/>
          </p:cNvPicPr>
          <p:nvPr/>
        </p:nvPicPr>
        <p:blipFill>
          <a:blip r:embed="rId2"/>
          <a:stretch>
            <a:fillRect/>
          </a:stretch>
        </p:blipFill>
        <p:spPr>
          <a:xfrm>
            <a:off x="8581495" y="794"/>
            <a:ext cx="3612092" cy="1545167"/>
          </a:xfrm>
          <a:prstGeom prst="rect">
            <a:avLst/>
          </a:prstGeom>
        </p:spPr>
      </p:pic>
      <p:sp>
        <p:nvSpPr>
          <p:cNvPr id="4" name="직사각형 3">
            <a:extLst>
              <a:ext uri="{FF2B5EF4-FFF2-40B4-BE49-F238E27FC236}">
                <a16:creationId xmlns:a16="http://schemas.microsoft.com/office/drawing/2014/main" id="{ACF7B5B5-5A64-D8F2-2E04-ACDA2CA10A01}"/>
              </a:ext>
            </a:extLst>
          </p:cNvPr>
          <p:cNvSpPr/>
          <p:nvPr/>
        </p:nvSpPr>
        <p:spPr>
          <a:xfrm>
            <a:off x="8582288" y="773377"/>
            <a:ext cx="3610505" cy="238186"/>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6054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FCD34D-B254-A055-CF9E-E72112A481F6}"/>
              </a:ext>
            </a:extLst>
          </p:cNvPr>
          <p:cNvSpPr>
            <a:spLocks noGrp="1"/>
          </p:cNvSpPr>
          <p:nvPr>
            <p:ph type="title"/>
          </p:nvPr>
        </p:nvSpPr>
        <p:spPr/>
        <p:txBody>
          <a:bodyPr/>
          <a:lstStyle/>
          <a:p>
            <a:r>
              <a:rPr lang="ko-KR" altLang="en-US" dirty="0">
                <a:ea typeface="맑은 고딕"/>
              </a:rPr>
              <a:t>1.2.4 </a:t>
            </a:r>
            <a:r>
              <a:rPr lang="en-US" altLang="ko-KR" dirty="0">
                <a:ea typeface="맑은 고딕"/>
              </a:rPr>
              <a:t>Event Manager</a:t>
            </a:r>
            <a:endParaRPr lang="ko-KR" altLang="en-US" dirty="0"/>
          </a:p>
        </p:txBody>
      </p:sp>
      <p:sp>
        <p:nvSpPr>
          <p:cNvPr id="3" name="내용 개체 틀 2">
            <a:extLst>
              <a:ext uri="{FF2B5EF4-FFF2-40B4-BE49-F238E27FC236}">
                <a16:creationId xmlns:a16="http://schemas.microsoft.com/office/drawing/2014/main" id="{31D51A9A-CE25-C9C5-D4CB-8D508851D837}"/>
              </a:ext>
            </a:extLst>
          </p:cNvPr>
          <p:cNvSpPr>
            <a:spLocks noGrp="1"/>
          </p:cNvSpPr>
          <p:nvPr>
            <p:ph idx="1"/>
          </p:nvPr>
        </p:nvSpPr>
        <p:spPr/>
        <p:txBody>
          <a:bodyPr vert="horz" lIns="91440" tIns="45720" rIns="91440" bIns="45720" rtlCol="0" anchor="t">
            <a:normAutofit/>
          </a:bodyPr>
          <a:lstStyle/>
          <a:p>
            <a:r>
              <a:rPr lang="en-US" altLang="ko-KR" dirty="0">
                <a:ea typeface="맑은 고딕"/>
              </a:rPr>
              <a:t>Manage the queue of events that occur during game simulation</a:t>
            </a:r>
            <a:endParaRPr lang="ko-KR" altLang="en-US" dirty="0">
              <a:ea typeface="맑은 고딕"/>
            </a:endParaRPr>
          </a:p>
          <a:p>
            <a:pPr lvl="1">
              <a:buFont typeface="Courier New" panose="020B0604020202020204" pitchFamily="34" charset="0"/>
              <a:buChar char="o"/>
            </a:pPr>
            <a:r>
              <a:rPr lang="en-US" altLang="ko-KR" dirty="0">
                <a:ea typeface="맑은 고딕"/>
              </a:rPr>
              <a:t>These events are a kind of simple RPC (Remote Procedure Call)</a:t>
            </a:r>
          </a:p>
          <a:p>
            <a:pPr lvl="2">
              <a:buFont typeface="Wingdings" panose="020B0604020202020204" pitchFamily="34" charset="0"/>
              <a:buChar char="§"/>
            </a:pPr>
            <a:r>
              <a:rPr lang="ko-KR" altLang="en-US" dirty="0">
                <a:ea typeface="맑은 고딕"/>
              </a:rPr>
              <a:t>RPC: </a:t>
            </a:r>
            <a:r>
              <a:rPr lang="en-US" altLang="ko-KR" dirty="0">
                <a:ea typeface="맑은 고딕"/>
              </a:rPr>
              <a:t>A function/procedure that is executed on a remote machine when called</a:t>
            </a:r>
          </a:p>
          <a:p>
            <a:pPr lvl="1">
              <a:buFont typeface="Courier New" panose="020B0604020202020204" pitchFamily="34" charset="0"/>
              <a:buChar char="o"/>
            </a:pPr>
            <a:r>
              <a:rPr lang="en-US" altLang="ko-KR" dirty="0">
                <a:ea typeface="맑은 고딕"/>
              </a:rPr>
              <a:t>Tracking event transmission history -&gt; Ensuring reliable delivery of events</a:t>
            </a:r>
            <a:endParaRPr lang="ko-KR" altLang="en-US" dirty="0">
              <a:ea typeface="맑은 고딕"/>
            </a:endParaRPr>
          </a:p>
          <a:p>
            <a:pPr marL="457200" lvl="1" indent="0">
              <a:buNone/>
            </a:pPr>
            <a:endParaRPr lang="ko-KR" altLang="en-US" dirty="0">
              <a:ea typeface="맑은 고딕"/>
            </a:endParaRPr>
          </a:p>
        </p:txBody>
      </p:sp>
      <p:pic>
        <p:nvPicPr>
          <p:cNvPr id="6" name="내용 개체 틀 3" descr="텍스트, 스크린샷, 폰트, 번호이(가) 표시된 사진&#10;&#10;자동 생성된 설명">
            <a:extLst>
              <a:ext uri="{FF2B5EF4-FFF2-40B4-BE49-F238E27FC236}">
                <a16:creationId xmlns:a16="http://schemas.microsoft.com/office/drawing/2014/main" id="{2A694E09-8843-B3A2-A312-1BD40A2EDD23}"/>
              </a:ext>
            </a:extLst>
          </p:cNvPr>
          <p:cNvPicPr>
            <a:picLocks noChangeAspect="1"/>
          </p:cNvPicPr>
          <p:nvPr/>
        </p:nvPicPr>
        <p:blipFill>
          <a:blip r:embed="rId2"/>
          <a:stretch>
            <a:fillRect/>
          </a:stretch>
        </p:blipFill>
        <p:spPr>
          <a:xfrm>
            <a:off x="8581495" y="794"/>
            <a:ext cx="3612092" cy="1545167"/>
          </a:xfrm>
          <a:prstGeom prst="rect">
            <a:avLst/>
          </a:prstGeom>
        </p:spPr>
      </p:pic>
      <p:sp>
        <p:nvSpPr>
          <p:cNvPr id="4" name="직사각형 3">
            <a:extLst>
              <a:ext uri="{FF2B5EF4-FFF2-40B4-BE49-F238E27FC236}">
                <a16:creationId xmlns:a16="http://schemas.microsoft.com/office/drawing/2014/main" id="{7504E90D-1371-419D-A333-08B83A5CBD6E}"/>
              </a:ext>
            </a:extLst>
          </p:cNvPr>
          <p:cNvSpPr/>
          <p:nvPr/>
        </p:nvSpPr>
        <p:spPr>
          <a:xfrm>
            <a:off x="10410093" y="246031"/>
            <a:ext cx="872196" cy="513624"/>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88953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FCD34D-B254-A055-CF9E-E72112A481F6}"/>
              </a:ext>
            </a:extLst>
          </p:cNvPr>
          <p:cNvSpPr>
            <a:spLocks noGrp="1"/>
          </p:cNvSpPr>
          <p:nvPr>
            <p:ph type="title"/>
          </p:nvPr>
        </p:nvSpPr>
        <p:spPr/>
        <p:txBody>
          <a:bodyPr/>
          <a:lstStyle/>
          <a:p>
            <a:r>
              <a:rPr lang="ko-KR" altLang="en-US" dirty="0">
                <a:ea typeface="맑은 고딕"/>
              </a:rPr>
              <a:t>1.2.5 </a:t>
            </a:r>
            <a:r>
              <a:rPr lang="en-US" altLang="ko-KR" dirty="0">
                <a:ea typeface="맑은 고딕"/>
              </a:rPr>
              <a:t>Ghost Manager</a:t>
            </a:r>
            <a:endParaRPr lang="ko-KR" altLang="en-US" dirty="0"/>
          </a:p>
        </p:txBody>
      </p:sp>
      <p:sp>
        <p:nvSpPr>
          <p:cNvPr id="3" name="내용 개체 틀 2">
            <a:extLst>
              <a:ext uri="{FF2B5EF4-FFF2-40B4-BE49-F238E27FC236}">
                <a16:creationId xmlns:a16="http://schemas.microsoft.com/office/drawing/2014/main" id="{31D51A9A-CE25-C9C5-D4CB-8D508851D837}"/>
              </a:ext>
            </a:extLst>
          </p:cNvPr>
          <p:cNvSpPr>
            <a:spLocks noGrp="1"/>
          </p:cNvSpPr>
          <p:nvPr>
            <p:ph idx="1"/>
          </p:nvPr>
        </p:nvSpPr>
        <p:spPr/>
        <p:txBody>
          <a:bodyPr vert="horz" lIns="91440" tIns="45720" rIns="91440" bIns="45720" rtlCol="0" anchor="t">
            <a:normAutofit fontScale="85000" lnSpcReduction="10000"/>
          </a:bodyPr>
          <a:lstStyle/>
          <a:p>
            <a:r>
              <a:rPr lang="en-US" altLang="ko-KR" dirty="0">
                <a:ea typeface="맑은 고딕"/>
              </a:rPr>
              <a:t>At a high level, the Ghost Manager's job is to replicate or 'ghost' copies of dynamic objects that are deemed meaningful to a particular client.</a:t>
            </a:r>
            <a:endParaRPr lang="ko-KR" altLang="en-US" dirty="0">
              <a:ea typeface="맑은 고딕"/>
            </a:endParaRPr>
          </a:p>
          <a:p>
            <a:pPr lvl="1">
              <a:buFont typeface="Courier New" panose="020B0604020202020204" pitchFamily="34" charset="0"/>
              <a:buChar char="o"/>
            </a:pPr>
            <a:r>
              <a:rPr lang="en-US" altLang="ko-KR" dirty="0">
                <a:ea typeface="맑은 고딕"/>
              </a:rPr>
              <a:t>The various object information that the client receives from the server is called a 'ghost' of the server object on the client.</a:t>
            </a:r>
            <a:endParaRPr lang="ko-KR" altLang="en-US" dirty="0">
              <a:ea typeface="맑은 고딕"/>
            </a:endParaRPr>
          </a:p>
          <a:p>
            <a:pPr lvl="1">
              <a:buFont typeface="Courier New" panose="020B0604020202020204" pitchFamily="34" charset="0"/>
              <a:buChar char="o"/>
            </a:pPr>
            <a:r>
              <a:rPr lang="en-US" altLang="ko-KR" dirty="0">
                <a:ea typeface="맑은 고딕"/>
              </a:rPr>
              <a:t>The Ghost Manager's role is to send/receive these ghosts.</a:t>
            </a:r>
            <a:endParaRPr lang="ko-KR" altLang="en-US" dirty="0">
              <a:ea typeface="맑은 고딕"/>
            </a:endParaRPr>
          </a:p>
          <a:p>
            <a:r>
              <a:rPr lang="en-US" altLang="ko-KR" dirty="0">
                <a:ea typeface="맑은 고딕"/>
              </a:rPr>
              <a:t>When sending object information to the client, the Ghost Manager filters and sends only the information that is necessary.</a:t>
            </a:r>
            <a:endParaRPr lang="ko-KR" altLang="en-US" dirty="0">
              <a:ea typeface="맑은 고딕"/>
            </a:endParaRPr>
          </a:p>
          <a:p>
            <a:pPr lvl="1">
              <a:buFont typeface="Courier New" panose="020B0604020202020204" pitchFamily="34" charset="0"/>
              <a:buChar char="o"/>
            </a:pPr>
            <a:r>
              <a:rPr lang="en-US" altLang="ko-KR" dirty="0">
                <a:ea typeface="맑은 고딕"/>
              </a:rPr>
              <a:t>The game simulation layer is responsible for judging the information -&gt; assigning a unique priority to the object.</a:t>
            </a:r>
            <a:endParaRPr lang="ko-KR" altLang="en-US" dirty="0">
              <a:ea typeface="맑은 고딕"/>
            </a:endParaRPr>
          </a:p>
          <a:p>
            <a:pPr lvl="1">
              <a:buFont typeface="Courier New" panose="020B0604020202020204" pitchFamily="34" charset="0"/>
              <a:buChar char="o"/>
            </a:pPr>
            <a:r>
              <a:rPr lang="en-US" altLang="ko-KR" dirty="0">
                <a:ea typeface="맑은 고딕"/>
              </a:rPr>
              <a:t>After calculating the priority, the Ghost Manager's role is to send as much object state as possible from the server to the client.</a:t>
            </a:r>
          </a:p>
          <a:p>
            <a:pPr lvl="1">
              <a:buFont typeface="Courier New" panose="020B0604020202020204" pitchFamily="34" charset="0"/>
              <a:buChar char="o"/>
            </a:pPr>
            <a:r>
              <a:rPr lang="en-US" altLang="ko-KR" dirty="0">
                <a:ea typeface="맑은 고딕"/>
              </a:rPr>
              <a:t>Ensuring that all clients are updated to the latest state is an important responsibility of the Ghost Manager.</a:t>
            </a:r>
            <a:endParaRPr lang="ko-KR" altLang="en-US" dirty="0">
              <a:ea typeface="맑은 고딕"/>
            </a:endParaRPr>
          </a:p>
          <a:p>
            <a:r>
              <a:rPr lang="en-US" altLang="ko-KR" dirty="0">
                <a:ea typeface="맑은 고딕"/>
              </a:rPr>
              <a:t>The most important system for realizing multiplayer with 128 users</a:t>
            </a:r>
            <a:endParaRPr lang="ko-KR" dirty="0">
              <a:ea typeface="맑은 고딕"/>
            </a:endParaRPr>
          </a:p>
          <a:p>
            <a:pPr lvl="1">
              <a:buFont typeface="Courier New" panose="020B0604020202020204" pitchFamily="34" charset="0"/>
              <a:buChar char="o"/>
            </a:pPr>
            <a:endParaRPr lang="ko-KR" altLang="en-US" dirty="0">
              <a:ea typeface="맑은 고딕"/>
            </a:endParaRPr>
          </a:p>
        </p:txBody>
      </p:sp>
      <p:pic>
        <p:nvPicPr>
          <p:cNvPr id="6" name="내용 개체 틀 3" descr="텍스트, 스크린샷, 폰트, 번호이(가) 표시된 사진&#10;&#10;자동 생성된 설명">
            <a:extLst>
              <a:ext uri="{FF2B5EF4-FFF2-40B4-BE49-F238E27FC236}">
                <a16:creationId xmlns:a16="http://schemas.microsoft.com/office/drawing/2014/main" id="{2A694E09-8843-B3A2-A312-1BD40A2EDD23}"/>
              </a:ext>
            </a:extLst>
          </p:cNvPr>
          <p:cNvPicPr>
            <a:picLocks noChangeAspect="1"/>
          </p:cNvPicPr>
          <p:nvPr/>
        </p:nvPicPr>
        <p:blipFill>
          <a:blip r:embed="rId2"/>
          <a:stretch>
            <a:fillRect/>
          </a:stretch>
        </p:blipFill>
        <p:spPr>
          <a:xfrm>
            <a:off x="8581495" y="794"/>
            <a:ext cx="3612092" cy="1545167"/>
          </a:xfrm>
          <a:prstGeom prst="rect">
            <a:avLst/>
          </a:prstGeom>
        </p:spPr>
      </p:pic>
      <p:sp>
        <p:nvSpPr>
          <p:cNvPr id="4" name="직사각형 3">
            <a:extLst>
              <a:ext uri="{FF2B5EF4-FFF2-40B4-BE49-F238E27FC236}">
                <a16:creationId xmlns:a16="http://schemas.microsoft.com/office/drawing/2014/main" id="{E384B2CC-0B5E-3ABE-C9EB-DCF548F9C34A}"/>
              </a:ext>
            </a:extLst>
          </p:cNvPr>
          <p:cNvSpPr/>
          <p:nvPr/>
        </p:nvSpPr>
        <p:spPr>
          <a:xfrm>
            <a:off x="8581495" y="246031"/>
            <a:ext cx="872196" cy="513624"/>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08268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FCD34D-B254-A055-CF9E-E72112A481F6}"/>
              </a:ext>
            </a:extLst>
          </p:cNvPr>
          <p:cNvSpPr>
            <a:spLocks noGrp="1"/>
          </p:cNvSpPr>
          <p:nvPr>
            <p:ph type="title"/>
          </p:nvPr>
        </p:nvSpPr>
        <p:spPr/>
        <p:txBody>
          <a:bodyPr/>
          <a:lstStyle/>
          <a:p>
            <a:r>
              <a:rPr lang="ko-KR" altLang="en-US" dirty="0">
                <a:ea typeface="맑은 고딕"/>
              </a:rPr>
              <a:t>1.2.6 </a:t>
            </a:r>
            <a:r>
              <a:rPr lang="en-US" altLang="ko-KR" dirty="0">
                <a:ea typeface="맑은 고딕"/>
              </a:rPr>
              <a:t>Move Manager</a:t>
            </a:r>
            <a:endParaRPr lang="ko-KR" altLang="en-US" dirty="0"/>
          </a:p>
        </p:txBody>
      </p:sp>
      <p:sp>
        <p:nvSpPr>
          <p:cNvPr id="3" name="내용 개체 틀 2">
            <a:extLst>
              <a:ext uri="{FF2B5EF4-FFF2-40B4-BE49-F238E27FC236}">
                <a16:creationId xmlns:a16="http://schemas.microsoft.com/office/drawing/2014/main" id="{31D51A9A-CE25-C9C5-D4CB-8D508851D837}"/>
              </a:ext>
            </a:extLst>
          </p:cNvPr>
          <p:cNvSpPr>
            <a:spLocks noGrp="1"/>
          </p:cNvSpPr>
          <p:nvPr>
            <p:ph idx="1"/>
          </p:nvPr>
        </p:nvSpPr>
        <p:spPr/>
        <p:txBody>
          <a:bodyPr vert="horz" lIns="91440" tIns="45720" rIns="91440" bIns="45720" rtlCol="0" anchor="t">
            <a:normAutofit lnSpcReduction="10000"/>
          </a:bodyPr>
          <a:lstStyle/>
          <a:p>
            <a:r>
              <a:rPr lang="en-US" altLang="ko-KR" dirty="0">
                <a:ea typeface="맑은 고딕"/>
              </a:rPr>
              <a:t>The role of transmitting the player's movement data as quickly as possible</a:t>
            </a:r>
            <a:endParaRPr lang="ko-KR" altLang="en-US" dirty="0">
              <a:ea typeface="맑은 고딕"/>
            </a:endParaRPr>
          </a:p>
          <a:p>
            <a:pPr lvl="1">
              <a:buFont typeface="Courier New" panose="020B0604020202020204" pitchFamily="34" charset="0"/>
              <a:buChar char="o"/>
            </a:pPr>
            <a:r>
              <a:rPr lang="en-US" altLang="ko-KR" dirty="0">
                <a:ea typeface="맑은 고딕"/>
              </a:rPr>
              <a:t>Latency must be minimized to update the movement information quickly enough that the player does not feel any delay</a:t>
            </a:r>
            <a:endParaRPr lang="ko-KR" altLang="en-US" dirty="0">
              <a:ea typeface="맑은 고딕"/>
            </a:endParaRPr>
          </a:p>
          <a:p>
            <a:r>
              <a:rPr lang="en-US" altLang="ko-KR" dirty="0">
                <a:ea typeface="맑은 고딕"/>
              </a:rPr>
              <a:t>If input data is generated at a speed of 30 frames per second -&gt; 30 inputs are accumulated per second -&gt; The most recent information among them must be sent as quickly as possible</a:t>
            </a:r>
            <a:endParaRPr lang="ko-KR" altLang="en-US" dirty="0">
              <a:ea typeface="맑은 고딕"/>
            </a:endParaRPr>
          </a:p>
          <a:p>
            <a:pPr lvl="1">
              <a:buFont typeface="Courier New" panose="020B0604020202020204" pitchFamily="34" charset="0"/>
              <a:buChar char="o"/>
            </a:pPr>
            <a:r>
              <a:rPr lang="en-US" altLang="ko-KR" dirty="0">
                <a:ea typeface="맑은 고딕"/>
              </a:rPr>
              <a:t>To transmit movement data, the stream manager inserts the movement data in front of the packet to be sent first</a:t>
            </a:r>
          </a:p>
          <a:p>
            <a:pPr lvl="2">
              <a:buFont typeface="Courier New" panose="020B0604020202020204" pitchFamily="34" charset="0"/>
              <a:buChar char="o"/>
            </a:pPr>
            <a:r>
              <a:rPr lang="en-US" altLang="ko-KR" dirty="0">
                <a:ea typeface="맑은 고딕"/>
              </a:rPr>
              <a:t>Each client move manager transmits data to the server like this</a:t>
            </a:r>
            <a:endParaRPr lang="ko-KR" altLang="en-US" dirty="0">
              <a:ea typeface="맑은 고딕"/>
            </a:endParaRPr>
          </a:p>
          <a:p>
            <a:pPr lvl="1">
              <a:buFont typeface="Courier New" panose="020B0604020202020204" pitchFamily="34" charset="0"/>
              <a:buChar char="o"/>
            </a:pPr>
            <a:r>
              <a:rPr lang="en-US" altLang="ko-KR" dirty="0">
                <a:ea typeface="맑은 고딕"/>
              </a:rPr>
              <a:t>The server reflects the received information in the game simulation and confirms it with the client</a:t>
            </a:r>
            <a:endParaRPr lang="ko-KR" altLang="en-US" dirty="0">
              <a:ea typeface="맑은 고딕"/>
            </a:endParaRPr>
          </a:p>
          <a:p>
            <a:pPr lvl="1">
              <a:buFont typeface="Courier New" panose="020B0604020202020204" pitchFamily="34" charset="0"/>
              <a:buChar char="o"/>
            </a:pPr>
            <a:endParaRPr lang="ko-KR" altLang="en-US" dirty="0">
              <a:ea typeface="맑은 고딕"/>
            </a:endParaRPr>
          </a:p>
          <a:p>
            <a:pPr lvl="1">
              <a:buFont typeface="Courier New" panose="020B0604020202020204" pitchFamily="34" charset="0"/>
              <a:buChar char="o"/>
            </a:pPr>
            <a:endParaRPr lang="ko-KR" altLang="en-US" dirty="0">
              <a:ea typeface="맑은 고딕"/>
            </a:endParaRPr>
          </a:p>
        </p:txBody>
      </p:sp>
      <p:pic>
        <p:nvPicPr>
          <p:cNvPr id="6" name="내용 개체 틀 3" descr="텍스트, 스크린샷, 폰트, 번호이(가) 표시된 사진&#10;&#10;자동 생성된 설명">
            <a:extLst>
              <a:ext uri="{FF2B5EF4-FFF2-40B4-BE49-F238E27FC236}">
                <a16:creationId xmlns:a16="http://schemas.microsoft.com/office/drawing/2014/main" id="{2A694E09-8843-B3A2-A312-1BD40A2EDD23}"/>
              </a:ext>
            </a:extLst>
          </p:cNvPr>
          <p:cNvPicPr>
            <a:picLocks noChangeAspect="1"/>
          </p:cNvPicPr>
          <p:nvPr/>
        </p:nvPicPr>
        <p:blipFill>
          <a:blip r:embed="rId2"/>
          <a:stretch>
            <a:fillRect/>
          </a:stretch>
        </p:blipFill>
        <p:spPr>
          <a:xfrm>
            <a:off x="8581495" y="794"/>
            <a:ext cx="3612092" cy="1545167"/>
          </a:xfrm>
          <a:prstGeom prst="rect">
            <a:avLst/>
          </a:prstGeom>
        </p:spPr>
      </p:pic>
      <p:sp>
        <p:nvSpPr>
          <p:cNvPr id="4" name="직사각형 3">
            <a:extLst>
              <a:ext uri="{FF2B5EF4-FFF2-40B4-BE49-F238E27FC236}">
                <a16:creationId xmlns:a16="http://schemas.microsoft.com/office/drawing/2014/main" id="{631513D6-D58B-6118-F772-F9EF33437198}"/>
              </a:ext>
            </a:extLst>
          </p:cNvPr>
          <p:cNvSpPr/>
          <p:nvPr/>
        </p:nvSpPr>
        <p:spPr>
          <a:xfrm>
            <a:off x="9515345" y="246031"/>
            <a:ext cx="872196" cy="513624"/>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07050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FCD34D-B254-A055-CF9E-E72112A481F6}"/>
              </a:ext>
            </a:extLst>
          </p:cNvPr>
          <p:cNvSpPr>
            <a:spLocks noGrp="1"/>
          </p:cNvSpPr>
          <p:nvPr>
            <p:ph type="title"/>
          </p:nvPr>
        </p:nvSpPr>
        <p:spPr/>
        <p:txBody>
          <a:bodyPr/>
          <a:lstStyle/>
          <a:p>
            <a:r>
              <a:rPr lang="ko-KR" altLang="en-US" dirty="0">
                <a:ea typeface="맑은 고딕"/>
              </a:rPr>
              <a:t>1.2.7 </a:t>
            </a:r>
            <a:r>
              <a:rPr lang="en-US" altLang="ko-KR" dirty="0">
                <a:ea typeface="맑은 고딕"/>
              </a:rPr>
              <a:t>Other systems</a:t>
            </a:r>
            <a:endParaRPr lang="ko-KR" altLang="en-US" dirty="0"/>
          </a:p>
        </p:txBody>
      </p:sp>
      <p:sp>
        <p:nvSpPr>
          <p:cNvPr id="3" name="내용 개체 틀 2">
            <a:extLst>
              <a:ext uri="{FF2B5EF4-FFF2-40B4-BE49-F238E27FC236}">
                <a16:creationId xmlns:a16="http://schemas.microsoft.com/office/drawing/2014/main" id="{31D51A9A-CE25-C9C5-D4CB-8D508851D837}"/>
              </a:ext>
            </a:extLst>
          </p:cNvPr>
          <p:cNvSpPr>
            <a:spLocks noGrp="1"/>
          </p:cNvSpPr>
          <p:nvPr>
            <p:ph idx="1"/>
          </p:nvPr>
        </p:nvSpPr>
        <p:spPr/>
        <p:txBody>
          <a:bodyPr vert="horz" lIns="91440" tIns="45720" rIns="91440" bIns="45720" rtlCol="0" anchor="t">
            <a:normAutofit/>
          </a:bodyPr>
          <a:lstStyle/>
          <a:p>
            <a:r>
              <a:rPr lang="en-US" altLang="ko-KR" dirty="0">
                <a:ea typeface="맑은 고딕"/>
              </a:rPr>
              <a:t>&lt;Tribes&gt; has a few other systems, but they are relatively not important in terms of overall weight.</a:t>
            </a:r>
            <a:endParaRPr lang="ko-KR" altLang="en-US" dirty="0">
              <a:ea typeface="맑은 고딕"/>
            </a:endParaRPr>
          </a:p>
          <a:p>
            <a:pPr lvl="1">
              <a:buFont typeface="Courier New" panose="020B0604020202020204" pitchFamily="34" charset="0"/>
              <a:buChar char="o"/>
            </a:pPr>
            <a:r>
              <a:rPr lang="en-US" altLang="ko-KR" dirty="0">
                <a:ea typeface="맑은 고딕"/>
              </a:rPr>
              <a:t>Example: </a:t>
            </a:r>
            <a:r>
              <a:rPr lang="en-US" altLang="ko-KR" dirty="0" err="1">
                <a:ea typeface="맑은 고딕"/>
              </a:rPr>
              <a:t>Datablock</a:t>
            </a:r>
            <a:r>
              <a:rPr lang="en-US" altLang="ko-KR" dirty="0">
                <a:ea typeface="맑은 고딕"/>
              </a:rPr>
              <a:t> manager: Handles the transfer of relatively static game objects.</a:t>
            </a:r>
            <a:endParaRPr lang="ko-KR" altLang="en-US" dirty="0">
              <a:ea typeface="맑은 고딕"/>
            </a:endParaRPr>
          </a:p>
          <a:p>
            <a:pPr lvl="2">
              <a:buFont typeface="Wingdings" panose="020B0604020202020204" pitchFamily="34" charset="0"/>
              <a:buChar char="§"/>
            </a:pPr>
            <a:r>
              <a:rPr lang="en-US" altLang="ko-KR" dirty="0">
                <a:ea typeface="맑은 고딕"/>
              </a:rPr>
              <a:t>Example of static objects.</a:t>
            </a:r>
            <a:endParaRPr lang="ko-KR" altLang="en-US" dirty="0">
              <a:ea typeface="맑은 고딕"/>
            </a:endParaRPr>
          </a:p>
          <a:p>
            <a:pPr lvl="3"/>
            <a:r>
              <a:rPr lang="en-US" altLang="ko-KR" dirty="0">
                <a:ea typeface="맑은 고딕"/>
              </a:rPr>
              <a:t>Turret: An object that does not actually move, so it is not classified as a dynamic object, but an object whose state is updated when the player interacts with it.</a:t>
            </a:r>
            <a:endParaRPr lang="ko-KR" altLang="en-US" dirty="0">
              <a:ea typeface="맑은 고딕"/>
            </a:endParaRPr>
          </a:p>
          <a:p>
            <a:pPr lvl="1">
              <a:buFont typeface="Courier New" panose="020B0604020202020204" pitchFamily="34" charset="0"/>
              <a:buChar char="o"/>
            </a:pPr>
            <a:r>
              <a:rPr lang="en-US" altLang="ko-KR" dirty="0">
                <a:ea typeface="맑은 고딕"/>
              </a:rPr>
              <a:t>More dynamic objects are handled by the Ghost Manager.</a:t>
            </a:r>
            <a:endParaRPr lang="ko-KR" altLang="en-US" dirty="0">
              <a:ea typeface="맑은 고딕"/>
            </a:endParaRPr>
          </a:p>
        </p:txBody>
      </p:sp>
      <p:pic>
        <p:nvPicPr>
          <p:cNvPr id="6" name="내용 개체 틀 3" descr="텍스트, 스크린샷, 폰트, 번호이(가) 표시된 사진&#10;&#10;자동 생성된 설명">
            <a:extLst>
              <a:ext uri="{FF2B5EF4-FFF2-40B4-BE49-F238E27FC236}">
                <a16:creationId xmlns:a16="http://schemas.microsoft.com/office/drawing/2014/main" id="{2A694E09-8843-B3A2-A312-1BD40A2EDD23}"/>
              </a:ext>
            </a:extLst>
          </p:cNvPr>
          <p:cNvPicPr>
            <a:picLocks noChangeAspect="1"/>
          </p:cNvPicPr>
          <p:nvPr/>
        </p:nvPicPr>
        <p:blipFill>
          <a:blip r:embed="rId3"/>
          <a:stretch>
            <a:fillRect/>
          </a:stretch>
        </p:blipFill>
        <p:spPr>
          <a:xfrm>
            <a:off x="8581495" y="794"/>
            <a:ext cx="3612092" cy="1545167"/>
          </a:xfrm>
          <a:prstGeom prst="rect">
            <a:avLst/>
          </a:prstGeom>
        </p:spPr>
      </p:pic>
      <p:pic>
        <p:nvPicPr>
          <p:cNvPr id="4" name="그림 3" descr="현대 해군 포탑 3D 모델 $20 - .max - Free3D">
            <a:extLst>
              <a:ext uri="{FF2B5EF4-FFF2-40B4-BE49-F238E27FC236}">
                <a16:creationId xmlns:a16="http://schemas.microsoft.com/office/drawing/2014/main" id="{A8E5A32F-36B8-9C4E-51D7-607635EA8C2B}"/>
              </a:ext>
            </a:extLst>
          </p:cNvPr>
          <p:cNvPicPr>
            <a:picLocks noChangeAspect="1"/>
          </p:cNvPicPr>
          <p:nvPr/>
        </p:nvPicPr>
        <p:blipFill>
          <a:blip r:embed="rId4"/>
          <a:stretch>
            <a:fillRect/>
          </a:stretch>
        </p:blipFill>
        <p:spPr>
          <a:xfrm>
            <a:off x="8581495" y="4892675"/>
            <a:ext cx="2857500" cy="1600200"/>
          </a:xfrm>
          <a:prstGeom prst="rect">
            <a:avLst/>
          </a:prstGeom>
          <a:ln>
            <a:noFill/>
          </a:ln>
          <a:effectLst>
            <a:outerShdw blurRad="292100" dist="139700" dir="2700000" algn="tl" rotWithShape="0">
              <a:srgbClr val="333333">
                <a:alpha val="65000"/>
              </a:srgbClr>
            </a:outerShdw>
          </a:effectLst>
        </p:spPr>
      </p:pic>
      <p:sp>
        <p:nvSpPr>
          <p:cNvPr id="5" name="직사각형 4">
            <a:extLst>
              <a:ext uri="{FF2B5EF4-FFF2-40B4-BE49-F238E27FC236}">
                <a16:creationId xmlns:a16="http://schemas.microsoft.com/office/drawing/2014/main" id="{01BF768D-54D6-375B-7740-54896697D7FA}"/>
              </a:ext>
            </a:extLst>
          </p:cNvPr>
          <p:cNvSpPr/>
          <p:nvPr/>
        </p:nvSpPr>
        <p:spPr>
          <a:xfrm>
            <a:off x="11282492" y="246031"/>
            <a:ext cx="872196" cy="513624"/>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81202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15612992-AFF6-9372-FB44-3BDAF5C0C654}"/>
              </a:ext>
            </a:extLst>
          </p:cNvPr>
          <p:cNvSpPr>
            <a:spLocks noGrp="1"/>
          </p:cNvSpPr>
          <p:nvPr>
            <p:ph type="title"/>
          </p:nvPr>
        </p:nvSpPr>
        <p:spPr>
          <a:xfrm>
            <a:off x="1043631" y="809898"/>
            <a:ext cx="9942716" cy="1554480"/>
          </a:xfrm>
        </p:spPr>
        <p:txBody>
          <a:bodyPr anchor="ctr">
            <a:normAutofit/>
          </a:bodyPr>
          <a:lstStyle/>
          <a:p>
            <a:r>
              <a:rPr lang="ko-KR" altLang="en-US" sz="4800" dirty="0">
                <a:ea typeface="맑은 고딕"/>
              </a:rPr>
              <a:t>1.3 &lt;</a:t>
            </a:r>
            <a:r>
              <a:rPr lang="en-US" altLang="ko-KR" sz="4800" dirty="0">
                <a:ea typeface="맑은 고딕"/>
              </a:rPr>
              <a:t>Age of Empires</a:t>
            </a:r>
            <a:r>
              <a:rPr lang="ko-KR" altLang="en-US" sz="4800" dirty="0">
                <a:ea typeface="맑은 고딕"/>
              </a:rPr>
              <a:t>&gt;</a:t>
            </a:r>
            <a:endParaRPr lang="ko-KR" altLang="en-US" sz="4800" dirty="0"/>
          </a:p>
        </p:txBody>
      </p:sp>
      <p:sp>
        <p:nvSpPr>
          <p:cNvPr id="3" name="내용 개체 틀 2">
            <a:extLst>
              <a:ext uri="{FF2B5EF4-FFF2-40B4-BE49-F238E27FC236}">
                <a16:creationId xmlns:a16="http://schemas.microsoft.com/office/drawing/2014/main" id="{ABE84CE9-3703-3504-3750-790B03FDB2D6}"/>
              </a:ext>
            </a:extLst>
          </p:cNvPr>
          <p:cNvSpPr>
            <a:spLocks noGrp="1"/>
          </p:cNvSpPr>
          <p:nvPr>
            <p:ph idx="1"/>
          </p:nvPr>
        </p:nvSpPr>
        <p:spPr>
          <a:xfrm>
            <a:off x="1045028" y="3017522"/>
            <a:ext cx="9941319" cy="3124658"/>
          </a:xfrm>
        </p:spPr>
        <p:txBody>
          <a:bodyPr anchor="ctr">
            <a:normAutofit/>
          </a:bodyPr>
          <a:lstStyle/>
          <a:p>
            <a:r>
              <a:rPr lang="en-US" altLang="ko-KR" sz="2200" dirty="0"/>
              <a:t>Age of Empires</a:t>
            </a:r>
          </a:p>
          <a:p>
            <a:pPr lvl="1"/>
            <a:r>
              <a:rPr lang="en-US" altLang="ko-KR" sz="2200" dirty="0"/>
              <a:t>RTS(Real-Time Strategy), 1997</a:t>
            </a:r>
          </a:p>
          <a:p>
            <a:pPr lvl="1"/>
            <a:r>
              <a:rPr lang="en-US" altLang="ko-KR" sz="2200" dirty="0">
                <a:hlinkClick r:id="rId2"/>
              </a:rPr>
              <a:t>https://www.youtube.com/watch?v=MoHdOSuyovY</a:t>
            </a:r>
            <a:endParaRPr lang="en-US" altLang="ko-KR" sz="2200" dirty="0"/>
          </a:p>
          <a:p>
            <a:r>
              <a:rPr lang="en-US" altLang="ko-KR" sz="2200" dirty="0"/>
              <a:t>Bandwidth issues and latency issues of Internet dial-up</a:t>
            </a:r>
            <a:r>
              <a:rPr lang="ko-KR" altLang="en-US" sz="2200" dirty="0"/>
              <a:t> </a:t>
            </a:r>
            <a:r>
              <a:rPr lang="en-US" altLang="ko-KR" sz="2200" dirty="0">
                <a:sym typeface="Wingdings" panose="05000000000000000000" pitchFamily="2" charset="2"/>
              </a:rPr>
              <a:t></a:t>
            </a:r>
            <a:endParaRPr lang="en-US" altLang="ko-KR" sz="2200" dirty="0"/>
          </a:p>
          <a:p>
            <a:r>
              <a:rPr lang="en-US" altLang="ko-KR" sz="2200" dirty="0"/>
              <a:t>Deterministic lockstep model adopted</a:t>
            </a:r>
          </a:p>
          <a:p>
            <a:pPr lvl="1"/>
            <a:r>
              <a:rPr lang="en-US" altLang="ko-KR" sz="2200" dirty="0"/>
              <a:t>A method in which one computer connects to all other computers in a peer-to-peer manner</a:t>
            </a:r>
          </a:p>
          <a:p>
            <a:pPr lvl="1"/>
            <a:r>
              <a:rPr lang="en-US" altLang="ko-KR" sz="2200" dirty="0"/>
              <a:t>Using lockstep to synchronize all peers while the game is in progress</a:t>
            </a:r>
          </a:p>
          <a:p>
            <a:endParaRPr lang="ko-KR" altLang="en-US" sz="22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555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제목 1">
            <a:extLst>
              <a:ext uri="{FF2B5EF4-FFF2-40B4-BE49-F238E27FC236}">
                <a16:creationId xmlns:a16="http://schemas.microsoft.com/office/drawing/2014/main" id="{0EF0025F-6386-152E-CBEB-CBA46E14E54C}"/>
              </a:ext>
            </a:extLst>
          </p:cNvPr>
          <p:cNvSpPr>
            <a:spLocks noGrp="1"/>
          </p:cNvSpPr>
          <p:nvPr>
            <p:ph type="title"/>
          </p:nvPr>
        </p:nvSpPr>
        <p:spPr>
          <a:xfrm>
            <a:off x="1137034" y="609597"/>
            <a:ext cx="9392421" cy="1330841"/>
          </a:xfrm>
        </p:spPr>
        <p:txBody>
          <a:bodyPr>
            <a:normAutofit/>
          </a:bodyPr>
          <a:lstStyle/>
          <a:p>
            <a:r>
              <a:rPr lang="ko-KR" altLang="en-US" dirty="0">
                <a:ea typeface="맑은 고딕"/>
              </a:rPr>
              <a:t>1.1.1 </a:t>
            </a:r>
            <a:r>
              <a:rPr lang="ko-KR" dirty="0" err="1">
                <a:ea typeface="+mj-lt"/>
                <a:cs typeface="+mj-lt"/>
              </a:rPr>
              <a:t>Local</a:t>
            </a:r>
            <a:r>
              <a:rPr lang="ko-KR" dirty="0">
                <a:ea typeface="+mj-lt"/>
                <a:cs typeface="+mj-lt"/>
              </a:rPr>
              <a:t> </a:t>
            </a:r>
            <a:r>
              <a:rPr lang="ko-KR" dirty="0" err="1">
                <a:ea typeface="+mj-lt"/>
                <a:cs typeface="+mj-lt"/>
              </a:rPr>
              <a:t>multiplayer</a:t>
            </a:r>
            <a:r>
              <a:rPr lang="ko-KR" dirty="0">
                <a:ea typeface="+mj-lt"/>
                <a:cs typeface="+mj-lt"/>
              </a:rPr>
              <a:t> </a:t>
            </a:r>
            <a:r>
              <a:rPr lang="ko-KR" dirty="0" err="1">
                <a:ea typeface="+mj-lt"/>
                <a:cs typeface="+mj-lt"/>
              </a:rPr>
              <a:t>game</a:t>
            </a:r>
            <a:endParaRPr lang="ko-KR" altLang="en-US" dirty="0" err="1">
              <a:ea typeface="맑은 고딕"/>
            </a:endParaRPr>
          </a:p>
        </p:txBody>
      </p:sp>
      <p:sp>
        <p:nvSpPr>
          <p:cNvPr id="3" name="내용 개체 틀 2">
            <a:extLst>
              <a:ext uri="{FF2B5EF4-FFF2-40B4-BE49-F238E27FC236}">
                <a16:creationId xmlns:a16="http://schemas.microsoft.com/office/drawing/2014/main" id="{6CE899E4-0A81-2E8D-8F9E-3192CEFFAA24}"/>
              </a:ext>
            </a:extLst>
          </p:cNvPr>
          <p:cNvSpPr>
            <a:spLocks noGrp="1"/>
          </p:cNvSpPr>
          <p:nvPr>
            <p:ph idx="1"/>
          </p:nvPr>
        </p:nvSpPr>
        <p:spPr>
          <a:xfrm>
            <a:off x="1137034" y="2198362"/>
            <a:ext cx="4958966" cy="3917773"/>
          </a:xfrm>
        </p:spPr>
        <p:txBody>
          <a:bodyPr vert="horz" lIns="91440" tIns="45720" rIns="91440" bIns="45720" rtlCol="0" anchor="t">
            <a:normAutofit/>
          </a:bodyPr>
          <a:lstStyle/>
          <a:p>
            <a:r>
              <a:rPr lang="ko-KR" sz="1400" dirty="0" err="1">
                <a:ea typeface="+mn-lt"/>
                <a:cs typeface="+mn-lt"/>
              </a:rPr>
              <a:t>Two</a:t>
            </a:r>
            <a:r>
              <a:rPr lang="ko-KR" sz="1400" dirty="0">
                <a:ea typeface="+mn-lt"/>
                <a:cs typeface="+mn-lt"/>
              </a:rPr>
              <a:t> </a:t>
            </a:r>
            <a:r>
              <a:rPr lang="ko-KR" sz="1400" dirty="0" err="1">
                <a:ea typeface="+mn-lt"/>
                <a:cs typeface="+mn-lt"/>
              </a:rPr>
              <a:t>or</a:t>
            </a:r>
            <a:r>
              <a:rPr lang="ko-KR" sz="1400" dirty="0">
                <a:ea typeface="+mn-lt"/>
                <a:cs typeface="+mn-lt"/>
              </a:rPr>
              <a:t> </a:t>
            </a:r>
            <a:r>
              <a:rPr lang="ko-KR" sz="1400" dirty="0" err="1">
                <a:ea typeface="+mn-lt"/>
                <a:cs typeface="+mn-lt"/>
              </a:rPr>
              <a:t>more</a:t>
            </a:r>
            <a:r>
              <a:rPr lang="ko-KR" sz="1400" dirty="0">
                <a:ea typeface="+mn-lt"/>
                <a:cs typeface="+mn-lt"/>
              </a:rPr>
              <a:t> </a:t>
            </a:r>
            <a:r>
              <a:rPr lang="ko-KR" sz="1400" dirty="0" err="1">
                <a:ea typeface="+mn-lt"/>
                <a:cs typeface="+mn-lt"/>
              </a:rPr>
              <a:t>players</a:t>
            </a:r>
            <a:r>
              <a:rPr lang="ko-KR" sz="1400" dirty="0">
                <a:ea typeface="+mn-lt"/>
                <a:cs typeface="+mn-lt"/>
              </a:rPr>
              <a:t> </a:t>
            </a:r>
            <a:r>
              <a:rPr lang="ko-KR" sz="1400" dirty="0" err="1">
                <a:ea typeface="+mn-lt"/>
                <a:cs typeface="+mn-lt"/>
              </a:rPr>
              <a:t>on</a:t>
            </a:r>
            <a:r>
              <a:rPr lang="ko-KR" sz="1400" dirty="0">
                <a:ea typeface="+mn-lt"/>
                <a:cs typeface="+mn-lt"/>
              </a:rPr>
              <a:t> </a:t>
            </a:r>
            <a:r>
              <a:rPr lang="ko-KR" sz="1400" dirty="0" err="1">
                <a:ea typeface="+mn-lt"/>
                <a:cs typeface="+mn-lt"/>
              </a:rPr>
              <a:t>one</a:t>
            </a:r>
            <a:r>
              <a:rPr lang="ko-KR" sz="1400" dirty="0">
                <a:ea typeface="+mn-lt"/>
                <a:cs typeface="+mn-lt"/>
              </a:rPr>
              <a:t> </a:t>
            </a:r>
            <a:r>
              <a:rPr lang="ko-KR" sz="1400" dirty="0" err="1">
                <a:ea typeface="+mn-lt"/>
                <a:cs typeface="+mn-lt"/>
              </a:rPr>
              <a:t>computer</a:t>
            </a:r>
            <a:endParaRPr lang="ko-KR" altLang="en-US" sz="1400" dirty="0" err="1">
              <a:ea typeface="맑은 고딕" panose="020B0503020000020004" pitchFamily="34" charset="-127"/>
            </a:endParaRPr>
          </a:p>
          <a:p>
            <a:pPr lvl="1">
              <a:buFont typeface="Courier New" panose="020B0604020202020204" pitchFamily="34" charset="0"/>
              <a:buChar char="o"/>
            </a:pPr>
            <a:r>
              <a:rPr lang="ko-KR" sz="1400" dirty="0" err="1">
                <a:ea typeface="+mn-lt"/>
                <a:cs typeface="+mn-lt"/>
              </a:rPr>
              <a:t>Almost</a:t>
            </a:r>
            <a:r>
              <a:rPr lang="ko-KR" sz="1400" dirty="0">
                <a:ea typeface="+mn-lt"/>
                <a:cs typeface="+mn-lt"/>
              </a:rPr>
              <a:t> </a:t>
            </a:r>
            <a:r>
              <a:rPr lang="ko-KR" sz="1400" dirty="0" err="1">
                <a:ea typeface="+mn-lt"/>
                <a:cs typeface="+mn-lt"/>
              </a:rPr>
              <a:t>the</a:t>
            </a:r>
            <a:r>
              <a:rPr lang="ko-KR" sz="1400" dirty="0">
                <a:ea typeface="+mn-lt"/>
                <a:cs typeface="+mn-lt"/>
              </a:rPr>
              <a:t> </a:t>
            </a:r>
            <a:r>
              <a:rPr lang="ko-KR" sz="1400" dirty="0" err="1">
                <a:ea typeface="+mn-lt"/>
                <a:cs typeface="+mn-lt"/>
              </a:rPr>
              <a:t>same</a:t>
            </a:r>
            <a:r>
              <a:rPr lang="ko-KR" sz="1400" dirty="0">
                <a:ea typeface="+mn-lt"/>
                <a:cs typeface="+mn-lt"/>
              </a:rPr>
              <a:t> </a:t>
            </a:r>
            <a:r>
              <a:rPr lang="ko-KR" sz="1400" dirty="0" err="1">
                <a:ea typeface="+mn-lt"/>
                <a:cs typeface="+mn-lt"/>
              </a:rPr>
              <a:t>technique</a:t>
            </a:r>
            <a:r>
              <a:rPr lang="ko-KR" sz="1400" dirty="0">
                <a:ea typeface="+mn-lt"/>
                <a:cs typeface="+mn-lt"/>
              </a:rPr>
              <a:t> </a:t>
            </a:r>
            <a:r>
              <a:rPr lang="ko-KR" sz="1400" dirty="0" err="1">
                <a:ea typeface="+mn-lt"/>
                <a:cs typeface="+mn-lt"/>
              </a:rPr>
              <a:t>as</a:t>
            </a:r>
            <a:r>
              <a:rPr lang="ko-KR" sz="1400" dirty="0">
                <a:ea typeface="+mn-lt"/>
                <a:cs typeface="+mn-lt"/>
              </a:rPr>
              <a:t> </a:t>
            </a:r>
            <a:r>
              <a:rPr lang="ko-KR" sz="1400" dirty="0" err="1">
                <a:ea typeface="+mn-lt"/>
                <a:cs typeface="+mn-lt"/>
              </a:rPr>
              <a:t>programming</a:t>
            </a:r>
            <a:r>
              <a:rPr lang="ko-KR" sz="1400" dirty="0">
                <a:ea typeface="+mn-lt"/>
                <a:cs typeface="+mn-lt"/>
              </a:rPr>
              <a:t> </a:t>
            </a:r>
            <a:r>
              <a:rPr lang="ko-KR" sz="1400" dirty="0" err="1">
                <a:ea typeface="+mn-lt"/>
                <a:cs typeface="+mn-lt"/>
              </a:rPr>
              <a:t>a</a:t>
            </a:r>
            <a:r>
              <a:rPr lang="ko-KR" sz="1400" dirty="0">
                <a:ea typeface="+mn-lt"/>
                <a:cs typeface="+mn-lt"/>
              </a:rPr>
              <a:t> </a:t>
            </a:r>
            <a:r>
              <a:rPr lang="ko-KR" sz="1400" dirty="0" err="1">
                <a:ea typeface="+mn-lt"/>
                <a:cs typeface="+mn-lt"/>
              </a:rPr>
              <a:t>single-player</a:t>
            </a:r>
            <a:r>
              <a:rPr lang="ko-KR" sz="1400" dirty="0">
                <a:ea typeface="+mn-lt"/>
                <a:cs typeface="+mn-lt"/>
              </a:rPr>
              <a:t> </a:t>
            </a:r>
            <a:r>
              <a:rPr lang="ko-KR" sz="1400" dirty="0" err="1">
                <a:ea typeface="+mn-lt"/>
                <a:cs typeface="+mn-lt"/>
              </a:rPr>
              <a:t>game</a:t>
            </a:r>
            <a:endParaRPr lang="ko-KR" altLang="en-US" sz="1400" dirty="0" err="1">
              <a:ea typeface="맑은 고딕"/>
            </a:endParaRPr>
          </a:p>
          <a:p>
            <a:pPr lvl="1">
              <a:buFont typeface="Courier New" panose="020B0604020202020204" pitchFamily="34" charset="0"/>
              <a:buChar char="o"/>
            </a:pPr>
            <a:r>
              <a:rPr lang="ko-KR" altLang="en-US" sz="1400" dirty="0" err="1">
                <a:ea typeface="맑은 고딕"/>
              </a:rPr>
              <a:t>Differences</a:t>
            </a:r>
            <a:r>
              <a:rPr lang="ko-KR" altLang="en-US" sz="1400" dirty="0">
                <a:ea typeface="맑은 고딕"/>
              </a:rPr>
              <a:t>: </a:t>
            </a:r>
          </a:p>
          <a:p>
            <a:pPr lvl="2">
              <a:buFont typeface="Wingdings" panose="020B0604020202020204" pitchFamily="34" charset="0"/>
              <a:buChar char="§"/>
            </a:pPr>
            <a:r>
              <a:rPr lang="ko-KR" sz="1400" dirty="0" err="1">
                <a:ea typeface="+mn-lt"/>
                <a:cs typeface="+mn-lt"/>
              </a:rPr>
              <a:t>Showing</a:t>
            </a:r>
            <a:r>
              <a:rPr lang="ko-KR" sz="1400" dirty="0">
                <a:ea typeface="+mn-lt"/>
                <a:cs typeface="+mn-lt"/>
              </a:rPr>
              <a:t> </a:t>
            </a:r>
            <a:r>
              <a:rPr lang="ko-KR" sz="1400" dirty="0" err="1">
                <a:ea typeface="+mn-lt"/>
                <a:cs typeface="+mn-lt"/>
              </a:rPr>
              <a:t>more</a:t>
            </a:r>
            <a:r>
              <a:rPr lang="ko-KR" sz="1400" dirty="0">
                <a:ea typeface="+mn-lt"/>
                <a:cs typeface="+mn-lt"/>
              </a:rPr>
              <a:t> </a:t>
            </a:r>
            <a:r>
              <a:rPr lang="ko-KR" sz="1400" dirty="0" err="1">
                <a:ea typeface="+mn-lt"/>
                <a:cs typeface="+mn-lt"/>
              </a:rPr>
              <a:t>than</a:t>
            </a:r>
            <a:r>
              <a:rPr lang="ko-KR" sz="1400" dirty="0">
                <a:ea typeface="+mn-lt"/>
                <a:cs typeface="+mn-lt"/>
              </a:rPr>
              <a:t> </a:t>
            </a:r>
            <a:r>
              <a:rPr lang="ko-KR" sz="1400" dirty="0" err="1">
                <a:ea typeface="+mn-lt"/>
                <a:cs typeface="+mn-lt"/>
              </a:rPr>
              <a:t>one</a:t>
            </a:r>
            <a:r>
              <a:rPr lang="ko-KR" sz="1400" dirty="0">
                <a:ea typeface="+mn-lt"/>
                <a:cs typeface="+mn-lt"/>
              </a:rPr>
              <a:t> </a:t>
            </a:r>
            <a:r>
              <a:rPr lang="ko-KR" sz="1400" dirty="0" err="1">
                <a:ea typeface="+mn-lt"/>
                <a:cs typeface="+mn-lt"/>
              </a:rPr>
              <a:t>viewpoint</a:t>
            </a:r>
            <a:endParaRPr lang="ko-KR" altLang="en-US" sz="1400" dirty="0" err="1">
              <a:ea typeface="맑은 고딕"/>
            </a:endParaRPr>
          </a:p>
          <a:p>
            <a:pPr lvl="2">
              <a:buFont typeface="Wingdings" panose="020B0604020202020204" pitchFamily="34" charset="0"/>
              <a:buChar char="§"/>
            </a:pPr>
            <a:r>
              <a:rPr lang="ko-KR" sz="1400" dirty="0" err="1">
                <a:ea typeface="+mn-lt"/>
                <a:cs typeface="+mn-lt"/>
              </a:rPr>
              <a:t>Handling</a:t>
            </a:r>
            <a:r>
              <a:rPr lang="ko-KR" sz="1400" dirty="0">
                <a:ea typeface="+mn-lt"/>
                <a:cs typeface="+mn-lt"/>
              </a:rPr>
              <a:t> </a:t>
            </a:r>
            <a:r>
              <a:rPr lang="ko-KR" sz="1400" dirty="0" err="1">
                <a:ea typeface="+mn-lt"/>
                <a:cs typeface="+mn-lt"/>
              </a:rPr>
              <a:t>multiple</a:t>
            </a:r>
            <a:r>
              <a:rPr lang="ko-KR" sz="1400" dirty="0">
                <a:ea typeface="+mn-lt"/>
                <a:cs typeface="+mn-lt"/>
              </a:rPr>
              <a:t> </a:t>
            </a:r>
            <a:r>
              <a:rPr lang="ko-KR" sz="1400" dirty="0" err="1">
                <a:ea typeface="+mn-lt"/>
                <a:cs typeface="+mn-lt"/>
              </a:rPr>
              <a:t>input</a:t>
            </a:r>
            <a:r>
              <a:rPr lang="ko-KR" sz="1400" dirty="0">
                <a:ea typeface="+mn-lt"/>
                <a:cs typeface="+mn-lt"/>
              </a:rPr>
              <a:t> </a:t>
            </a:r>
            <a:r>
              <a:rPr lang="ko-KR" sz="1400" dirty="0" err="1">
                <a:ea typeface="+mn-lt"/>
                <a:cs typeface="+mn-lt"/>
              </a:rPr>
              <a:t>devices</a:t>
            </a:r>
            <a:r>
              <a:rPr lang="ko-KR" sz="1400" dirty="0">
                <a:ea typeface="+mn-lt"/>
                <a:cs typeface="+mn-lt"/>
              </a:rPr>
              <a:t> </a:t>
            </a:r>
            <a:r>
              <a:rPr lang="ko-KR" sz="1400" dirty="0" err="1">
                <a:ea typeface="+mn-lt"/>
                <a:cs typeface="+mn-lt"/>
              </a:rPr>
              <a:t>simultaneously</a:t>
            </a:r>
            <a:endParaRPr lang="ko-KR" altLang="en-US" sz="1400" dirty="0" err="1">
              <a:ea typeface="맑은 고딕"/>
            </a:endParaRPr>
          </a:p>
          <a:p>
            <a:pPr lvl="1">
              <a:buFont typeface="Courier New" panose="020B0604020202020204" pitchFamily="34" charset="0"/>
              <a:buChar char="o"/>
            </a:pPr>
            <a:r>
              <a:rPr lang="ko-KR" altLang="en-US" sz="1400" dirty="0">
                <a:ea typeface="맑은 고딕"/>
              </a:rPr>
              <a:t>예시: </a:t>
            </a:r>
          </a:p>
          <a:p>
            <a:pPr lvl="2">
              <a:buFont typeface="Wingdings" panose="020B0604020202020204" pitchFamily="34" charset="0"/>
              <a:buChar char="§"/>
            </a:pPr>
            <a:r>
              <a:rPr lang="ko-KR" altLang="en-US" sz="1400" dirty="0" err="1">
                <a:ea typeface="맑은 고딕"/>
              </a:rPr>
              <a:t>Tennis</a:t>
            </a:r>
            <a:r>
              <a:rPr lang="ko-KR" altLang="en-US" sz="1400" dirty="0">
                <a:ea typeface="맑은 고딕"/>
              </a:rPr>
              <a:t> </a:t>
            </a:r>
            <a:r>
              <a:rPr lang="ko-KR" altLang="en-US" sz="1400" dirty="0" err="1">
                <a:ea typeface="맑은 고딕"/>
              </a:rPr>
              <a:t>for</a:t>
            </a:r>
            <a:r>
              <a:rPr lang="ko-KR" altLang="en-US" sz="1400" dirty="0">
                <a:ea typeface="맑은 고딕"/>
              </a:rPr>
              <a:t> </a:t>
            </a:r>
            <a:r>
              <a:rPr lang="ko-KR" altLang="en-US" sz="1400" dirty="0" err="1">
                <a:ea typeface="맑은 고딕"/>
              </a:rPr>
              <a:t>Two</a:t>
            </a:r>
            <a:r>
              <a:rPr lang="ko-KR" altLang="en-US" sz="1400" dirty="0">
                <a:ea typeface="맑은 고딕"/>
              </a:rPr>
              <a:t> (1958)</a:t>
            </a:r>
            <a:endParaRPr lang="en-US" altLang="ko-KR" sz="1400" dirty="0">
              <a:ea typeface="맑은 고딕"/>
            </a:endParaRPr>
          </a:p>
          <a:p>
            <a:pPr lvl="3">
              <a:buFont typeface="Wingdings" panose="020B0604020202020204" pitchFamily="34" charset="0"/>
              <a:buChar char="§"/>
            </a:pPr>
            <a:r>
              <a:rPr lang="en-US" altLang="ko-KR" sz="1400" dirty="0">
                <a:ea typeface="맑은 고딕"/>
                <a:hlinkClick r:id="rId2"/>
              </a:rPr>
              <a:t>https://www.youtube.com/watch?v=6PG2mdU_i8k</a:t>
            </a:r>
            <a:endParaRPr lang="ko-KR" sz="1400" dirty="0">
              <a:ea typeface="맑은 고딕"/>
            </a:endParaRPr>
          </a:p>
          <a:p>
            <a:pPr lvl="2">
              <a:buFont typeface="Wingdings" panose="020B0604020202020204" pitchFamily="34" charset="0"/>
              <a:buChar char="§"/>
            </a:pPr>
            <a:r>
              <a:rPr lang="ko-KR" altLang="en-US" sz="1400" dirty="0" err="1">
                <a:ea typeface="맑은 고딕"/>
              </a:rPr>
              <a:t>Spacewar</a:t>
            </a:r>
            <a:r>
              <a:rPr lang="ko-KR" altLang="en-US" sz="1400" dirty="0">
                <a:ea typeface="맑은 고딕"/>
              </a:rPr>
              <a:t>! (1962)</a:t>
            </a:r>
            <a:endParaRPr lang="en-US" altLang="ko-KR" sz="1400" dirty="0">
              <a:ea typeface="맑은 고딕"/>
            </a:endParaRPr>
          </a:p>
          <a:p>
            <a:pPr lvl="3">
              <a:buFont typeface="Wingdings" panose="020B0604020202020204" pitchFamily="34" charset="0"/>
              <a:buChar char="§"/>
            </a:pPr>
            <a:r>
              <a:rPr lang="en-US" altLang="ko-KR" sz="1400" dirty="0">
                <a:ea typeface="맑은 고딕"/>
                <a:hlinkClick r:id="rId3"/>
              </a:rPr>
              <a:t>https://www.youtube.com/watch?v=rLX_AoOinM4</a:t>
            </a:r>
            <a:endParaRPr lang="en-US" altLang="ko-KR" sz="1400" dirty="0">
              <a:ea typeface="맑은 고딕"/>
            </a:endParaRPr>
          </a:p>
          <a:p>
            <a:pPr lvl="3">
              <a:buFont typeface="Wingdings" panose="020B0604020202020204" pitchFamily="34" charset="0"/>
              <a:buChar char="§"/>
            </a:pPr>
            <a:r>
              <a:rPr lang="en-US" altLang="ko-KR" sz="1400" dirty="0">
                <a:ea typeface="맑은 고딕"/>
                <a:hlinkClick r:id="rId4"/>
              </a:rPr>
              <a:t>https://www.youtube.com/watch?v=CwZAKJ8Y6YU</a:t>
            </a:r>
            <a:endParaRPr lang="en-US" altLang="ko-KR" sz="1400" dirty="0">
              <a:ea typeface="맑은 고딕"/>
            </a:endParaRPr>
          </a:p>
          <a:p>
            <a:pPr marL="1371600" lvl="3" indent="0">
              <a:buNone/>
            </a:pPr>
            <a:endParaRPr lang="en-US" altLang="ko-KR" sz="1400">
              <a:ea typeface="맑은 고딕"/>
            </a:endParaRPr>
          </a:p>
          <a:p>
            <a:pPr lvl="3">
              <a:buFont typeface="Wingdings" panose="020B0604020202020204" pitchFamily="34" charset="0"/>
              <a:buChar char="§"/>
            </a:pPr>
            <a:endParaRPr lang="ko-KR" altLang="en-US" sz="1400">
              <a:ea typeface="맑은 고딕"/>
            </a:endParaRPr>
          </a:p>
          <a:p>
            <a:pPr lvl="1">
              <a:buFont typeface="Courier New" panose="020B0604020202020204" pitchFamily="34" charset="0"/>
              <a:buChar char="o"/>
            </a:pPr>
            <a:endParaRPr lang="ko-KR" altLang="en-US" sz="1400">
              <a:ea typeface="맑은 고딕"/>
            </a:endParaRPr>
          </a:p>
        </p:txBody>
      </p:sp>
      <p:pic>
        <p:nvPicPr>
          <p:cNvPr id="1026" name="Picture 2" descr="노리박스 가정용 오락실 게임기 후기 : 네이버 블로그">
            <a:extLst>
              <a:ext uri="{FF2B5EF4-FFF2-40B4-BE49-F238E27FC236}">
                <a16:creationId xmlns:a16="http://schemas.microsoft.com/office/drawing/2014/main" id="{E2175C20-58E9-4063-636A-D2E3DB7F0C5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19367" y="2267182"/>
            <a:ext cx="4788505" cy="3591378"/>
          </a:xfrm>
          <a:prstGeom prst="rect">
            <a:avLst/>
          </a:prstGeom>
          <a:noFill/>
          <a:extLst>
            <a:ext uri="{909E8E84-426E-40DD-AFC4-6F175D3DCCD1}">
              <a14:hiddenFill xmlns:a14="http://schemas.microsoft.com/office/drawing/2010/main">
                <a:solidFill>
                  <a:srgbClr val="FFFFFF"/>
                </a:solidFill>
              </a14:hiddenFill>
            </a:ext>
          </a:extLst>
        </p:spPr>
      </p:pic>
      <p:sp>
        <p:nvSpPr>
          <p:cNvPr id="1035" name="Freeform: Shape 103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2482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344151-01B3-5416-815F-779B909087E5}"/>
              </a:ext>
            </a:extLst>
          </p:cNvPr>
          <p:cNvSpPr>
            <a:spLocks noGrp="1"/>
          </p:cNvSpPr>
          <p:nvPr>
            <p:ph type="title"/>
          </p:nvPr>
        </p:nvSpPr>
        <p:spPr>
          <a:xfrm>
            <a:off x="838200" y="365125"/>
            <a:ext cx="10515600" cy="671195"/>
          </a:xfrm>
        </p:spPr>
        <p:txBody>
          <a:bodyPr>
            <a:normAutofit fontScale="90000"/>
          </a:bodyPr>
          <a:lstStyle/>
          <a:p>
            <a:r>
              <a:rPr lang="en-US" altLang="ko-KR" dirty="0">
                <a:ea typeface="맑은 고딕"/>
              </a:rPr>
              <a:t>Age of Empires</a:t>
            </a:r>
            <a:endParaRPr lang="ko-KR" altLang="en-US" dirty="0"/>
          </a:p>
        </p:txBody>
      </p:sp>
      <p:pic>
        <p:nvPicPr>
          <p:cNvPr id="4" name="온라인 미디어 3" title="Babylon vs 7 Hardest Computers. Random Map. Age of Empires. Rise of Rome.">
            <a:hlinkClick r:id="" action="ppaction://media"/>
            <a:extLst>
              <a:ext uri="{FF2B5EF4-FFF2-40B4-BE49-F238E27FC236}">
                <a16:creationId xmlns:a16="http://schemas.microsoft.com/office/drawing/2014/main" id="{78FBBB91-3E92-5126-A448-CC5630FC9A8B}"/>
              </a:ext>
            </a:extLst>
          </p:cNvPr>
          <p:cNvPicPr>
            <a:picLocks noGrp="1" noRot="1" noChangeAspect="1"/>
          </p:cNvPicPr>
          <p:nvPr>
            <p:ph idx="1"/>
            <a:videoFile r:link="rId1"/>
          </p:nvPr>
        </p:nvPicPr>
        <p:blipFill>
          <a:blip r:embed="rId4"/>
          <a:stretch>
            <a:fillRect/>
          </a:stretch>
        </p:blipFill>
        <p:spPr>
          <a:xfrm>
            <a:off x="1085964" y="1036320"/>
            <a:ext cx="10020072" cy="5661724"/>
          </a:xfrm>
          <a:prstGeom prst="rect">
            <a:avLst/>
          </a:prstGeom>
        </p:spPr>
      </p:pic>
    </p:spTree>
    <p:extLst>
      <p:ext uri="{BB962C8B-B14F-4D97-AF65-F5344CB8AC3E}">
        <p14:creationId xmlns:p14="http://schemas.microsoft.com/office/powerpoint/2010/main" val="381379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0F4D6496-30D3-9B8A-A200-131BF20FB66B}"/>
              </a:ext>
            </a:extLst>
          </p:cNvPr>
          <p:cNvSpPr>
            <a:spLocks noGrp="1"/>
          </p:cNvSpPr>
          <p:nvPr>
            <p:ph type="title"/>
          </p:nvPr>
        </p:nvSpPr>
        <p:spPr>
          <a:xfrm>
            <a:off x="1282963" y="1238080"/>
            <a:ext cx="9849751" cy="1349671"/>
          </a:xfrm>
        </p:spPr>
        <p:txBody>
          <a:bodyPr anchor="b">
            <a:normAutofit fontScale="90000"/>
          </a:bodyPr>
          <a:lstStyle/>
          <a:p>
            <a:r>
              <a:rPr lang="en-US" altLang="ko-KR" sz="5400" dirty="0"/>
              <a:t>Differences between RTS</a:t>
            </a:r>
            <a:r>
              <a:rPr lang="ko-KR" altLang="en-US" sz="5400" dirty="0"/>
              <a:t> </a:t>
            </a:r>
            <a:r>
              <a:rPr lang="en-US" altLang="ko-KR" sz="5400" dirty="0"/>
              <a:t>and</a:t>
            </a:r>
            <a:r>
              <a:rPr lang="ko-KR" altLang="en-US" sz="5400" dirty="0"/>
              <a:t> </a:t>
            </a:r>
            <a:r>
              <a:rPr lang="en-US" altLang="ko-KR" sz="5400" dirty="0"/>
              <a:t>FPS</a:t>
            </a:r>
            <a:endParaRPr lang="ko-KR" altLang="en-US" sz="5400" dirty="0"/>
          </a:p>
        </p:txBody>
      </p:sp>
      <p:sp>
        <p:nvSpPr>
          <p:cNvPr id="3" name="내용 개체 틀 2">
            <a:extLst>
              <a:ext uri="{FF2B5EF4-FFF2-40B4-BE49-F238E27FC236}">
                <a16:creationId xmlns:a16="http://schemas.microsoft.com/office/drawing/2014/main" id="{122A1B53-5441-9313-7CD0-AEAABCA94920}"/>
              </a:ext>
            </a:extLst>
          </p:cNvPr>
          <p:cNvSpPr>
            <a:spLocks noGrp="1"/>
          </p:cNvSpPr>
          <p:nvPr>
            <p:ph idx="1"/>
          </p:nvPr>
        </p:nvSpPr>
        <p:spPr>
          <a:xfrm>
            <a:off x="1289304" y="2902913"/>
            <a:ext cx="9849751" cy="3032168"/>
          </a:xfrm>
        </p:spPr>
        <p:txBody>
          <a:bodyPr anchor="ctr">
            <a:normAutofit lnSpcReduction="10000"/>
          </a:bodyPr>
          <a:lstStyle/>
          <a:p>
            <a:r>
              <a:rPr lang="en-US" altLang="ko-KR" sz="2000" dirty="0"/>
              <a:t>The difference in the number of units included in the player's field of vision</a:t>
            </a:r>
          </a:p>
          <a:p>
            <a:pPr lvl="1"/>
            <a:r>
              <a:rPr lang="en-US" altLang="ko-KR" sz="2000" dirty="0"/>
              <a:t>RTS: many</a:t>
            </a:r>
          </a:p>
          <a:p>
            <a:pPr lvl="1"/>
            <a:r>
              <a:rPr lang="en-US" altLang="ko-KR" sz="2000" dirty="0"/>
              <a:t>FPS: relatively few (in the case of Tribes, when 128 people play, the maximum number of ghosts that the Ghost Manager can handle at once is about 30</a:t>
            </a:r>
          </a:p>
          <a:p>
            <a:r>
              <a:rPr lang="en-US" altLang="ko-KR" sz="2000" dirty="0"/>
              <a:t>Problem: Assuming 8 players playing Age of Empires at the same time</a:t>
            </a:r>
          </a:p>
          <a:p>
            <a:pPr lvl="1"/>
            <a:r>
              <a:rPr lang="en-US" altLang="ko-KR" sz="2000" dirty="0"/>
              <a:t>Each player can initially produce 50 units </a:t>
            </a:r>
            <a:r>
              <a:rPr lang="en-US" altLang="ko-KR" sz="2000" dirty="0">
                <a:sym typeface="Wingdings" panose="05000000000000000000" pitchFamily="2" charset="2"/>
              </a:rPr>
              <a:t></a:t>
            </a:r>
            <a:r>
              <a:rPr lang="en-US" altLang="ko-KR" sz="2000" dirty="0"/>
              <a:t> later, a maximum of 200 units are produced</a:t>
            </a:r>
            <a:endParaRPr lang="en-US" altLang="ko-KR" sz="2000" dirty="0">
              <a:sym typeface="Wingdings" panose="05000000000000000000" pitchFamily="2" charset="2"/>
            </a:endParaRPr>
          </a:p>
          <a:p>
            <a:pPr lvl="1"/>
            <a:r>
              <a:rPr lang="en-US" altLang="ko-KR" sz="2000" dirty="0">
                <a:sym typeface="Wingdings" panose="05000000000000000000" pitchFamily="2" charset="2"/>
              </a:rPr>
              <a:t>In the worst case, if 8 players fight in one place using all the units they have accumulated, 200 units x 8 people = 1600 units</a:t>
            </a:r>
            <a:endParaRPr lang="ko-KR" altLang="en-US" sz="2000" dirty="0"/>
          </a:p>
        </p:txBody>
      </p:sp>
    </p:spTree>
    <p:extLst>
      <p:ext uri="{BB962C8B-B14F-4D97-AF65-F5344CB8AC3E}">
        <p14:creationId xmlns:p14="http://schemas.microsoft.com/office/powerpoint/2010/main" val="2929426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2" name="Rectangle 21">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E2B7F201-461D-85B4-DDE2-C0AC516CE654}"/>
              </a:ext>
            </a:extLst>
          </p:cNvPr>
          <p:cNvSpPr>
            <a:spLocks noGrp="1"/>
          </p:cNvSpPr>
          <p:nvPr>
            <p:ph type="title"/>
          </p:nvPr>
        </p:nvSpPr>
        <p:spPr>
          <a:xfrm>
            <a:off x="1282963" y="1238080"/>
            <a:ext cx="9849751" cy="1349671"/>
          </a:xfrm>
        </p:spPr>
        <p:txBody>
          <a:bodyPr anchor="b">
            <a:normAutofit fontScale="90000"/>
          </a:bodyPr>
          <a:lstStyle/>
          <a:p>
            <a:r>
              <a:rPr lang="en-US" altLang="ko-KR" sz="5400" dirty="0"/>
              <a:t>Many unit synchronization solutions</a:t>
            </a:r>
            <a:endParaRPr lang="ko-KR" altLang="en-US" sz="5400" dirty="0"/>
          </a:p>
        </p:txBody>
      </p:sp>
      <p:sp>
        <p:nvSpPr>
          <p:cNvPr id="3" name="내용 개체 틀 2">
            <a:extLst>
              <a:ext uri="{FF2B5EF4-FFF2-40B4-BE49-F238E27FC236}">
                <a16:creationId xmlns:a16="http://schemas.microsoft.com/office/drawing/2014/main" id="{99F1CE6F-169F-894E-ED56-87300F2E62D4}"/>
              </a:ext>
            </a:extLst>
          </p:cNvPr>
          <p:cNvSpPr>
            <a:spLocks noGrp="1"/>
          </p:cNvSpPr>
          <p:nvPr>
            <p:ph idx="1"/>
          </p:nvPr>
        </p:nvSpPr>
        <p:spPr>
          <a:xfrm>
            <a:off x="1289304" y="2902913"/>
            <a:ext cx="9849751" cy="3032168"/>
          </a:xfrm>
        </p:spPr>
        <p:txBody>
          <a:bodyPr anchor="ctr">
            <a:normAutofit lnSpcReduction="10000"/>
          </a:bodyPr>
          <a:lstStyle/>
          <a:p>
            <a:r>
              <a:rPr lang="en-US" altLang="ko-KR" sz="2000" dirty="0"/>
              <a:t>Instead of unit-by-unit synchronization, synchronize player-entered commands</a:t>
            </a:r>
            <a:endParaRPr lang="ko-KR" altLang="en-US" sz="2000" dirty="0"/>
          </a:p>
          <a:p>
            <a:pPr lvl="1"/>
            <a:r>
              <a:rPr lang="en-US" altLang="ko-KR" sz="2000" dirty="0"/>
              <a:t>Players only need to generate and transmit a few commands per second at most</a:t>
            </a:r>
          </a:p>
          <a:p>
            <a:pPr lvl="1"/>
            <a:r>
              <a:rPr lang="en-US" altLang="ko-KR" sz="2000" dirty="0"/>
              <a:t>Much easier to manage bandwidth than sending hundreds of units of information</a:t>
            </a:r>
          </a:p>
          <a:p>
            <a:pPr lvl="1"/>
            <a:r>
              <a:rPr lang="en-US" altLang="ko-KR" sz="2000" dirty="0"/>
              <a:t>Each player's game instance simulates based on the commands sent</a:t>
            </a:r>
          </a:p>
          <a:p>
            <a:pPr lvl="1"/>
            <a:r>
              <a:rPr lang="en-US" altLang="ko-KR" sz="2000" dirty="0"/>
              <a:t>Since each player's simulation is performed independently, it becomes extremely important that each instance can be synchronized exactly with the others</a:t>
            </a:r>
          </a:p>
          <a:p>
            <a:pPr lvl="1"/>
            <a:r>
              <a:rPr lang="en-US" altLang="ko-KR" sz="2000" dirty="0"/>
              <a:t>The most difficult task in implementing a deterministic lockstep model!</a:t>
            </a:r>
            <a:endParaRPr lang="ko-KR" altLang="en-US" sz="2000" dirty="0"/>
          </a:p>
        </p:txBody>
      </p:sp>
    </p:spTree>
    <p:extLst>
      <p:ext uri="{BB962C8B-B14F-4D97-AF65-F5344CB8AC3E}">
        <p14:creationId xmlns:p14="http://schemas.microsoft.com/office/powerpoint/2010/main" val="17000665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B3B5B987-66F6-044C-2530-5AB6B3189C04}"/>
              </a:ext>
            </a:extLst>
          </p:cNvPr>
          <p:cNvSpPr>
            <a:spLocks noGrp="1"/>
          </p:cNvSpPr>
          <p:nvPr>
            <p:ph type="title"/>
          </p:nvPr>
        </p:nvSpPr>
        <p:spPr>
          <a:xfrm>
            <a:off x="808638" y="386930"/>
            <a:ext cx="9236700" cy="1188950"/>
          </a:xfrm>
        </p:spPr>
        <p:txBody>
          <a:bodyPr anchor="b">
            <a:normAutofit fontScale="90000"/>
          </a:bodyPr>
          <a:lstStyle/>
          <a:p>
            <a:r>
              <a:rPr lang="en-US" altLang="ko-KR" sz="5400" dirty="0"/>
              <a:t>Deterministic lockstep model</a:t>
            </a:r>
            <a:endParaRPr lang="ko-KR" altLang="en-US" sz="5400" dirty="0"/>
          </a:p>
        </p:txBody>
      </p:sp>
      <p:grpSp>
        <p:nvGrpSpPr>
          <p:cNvPr id="17"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8"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내용 개체 틀 2">
            <a:extLst>
              <a:ext uri="{FF2B5EF4-FFF2-40B4-BE49-F238E27FC236}">
                <a16:creationId xmlns:a16="http://schemas.microsoft.com/office/drawing/2014/main" id="{4DB08B09-86B5-76FE-7E13-B11E7A039812}"/>
              </a:ext>
            </a:extLst>
          </p:cNvPr>
          <p:cNvSpPr>
            <a:spLocks noGrp="1"/>
          </p:cNvSpPr>
          <p:nvPr>
            <p:ph idx="1"/>
          </p:nvPr>
        </p:nvSpPr>
        <p:spPr>
          <a:xfrm>
            <a:off x="793660" y="2599509"/>
            <a:ext cx="10143668" cy="3435531"/>
          </a:xfrm>
        </p:spPr>
        <p:txBody>
          <a:bodyPr anchor="ctr">
            <a:normAutofit/>
          </a:bodyPr>
          <a:lstStyle/>
          <a:p>
            <a:r>
              <a:rPr lang="en-US" altLang="ko-KR" sz="2400" dirty="0"/>
              <a:t>Deterministic lockstep models require very accurate synchronization, but can suffer from synchronization problems due to various factors such as network conditions, hardware performance, and software bugs. To prevent this, games often try to maintain synchronization using methods such as 'command queues' or 'state verification’. </a:t>
            </a:r>
          </a:p>
          <a:p>
            <a:r>
              <a:rPr lang="en-US" altLang="ko-KR" sz="2400" dirty="0"/>
              <a:t>All clients are guaranteed to compute the same results when they receive the same command from the same initial state, but if synchronization is not achieved, various problems can occur.</a:t>
            </a:r>
            <a:endParaRPr lang="ko-KR" altLang="en-US" sz="2400" dirty="0"/>
          </a:p>
        </p:txBody>
      </p:sp>
    </p:spTree>
    <p:extLst>
      <p:ext uri="{BB962C8B-B14F-4D97-AF65-F5344CB8AC3E}">
        <p14:creationId xmlns:p14="http://schemas.microsoft.com/office/powerpoint/2010/main" val="821745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559AC5D6-572E-FC4C-9294-515DE9BAF9C9}"/>
              </a:ext>
            </a:extLst>
          </p:cNvPr>
          <p:cNvSpPr>
            <a:spLocks noGrp="1"/>
          </p:cNvSpPr>
          <p:nvPr>
            <p:ph type="title"/>
          </p:nvPr>
        </p:nvSpPr>
        <p:spPr>
          <a:xfrm>
            <a:off x="1282963" y="1238080"/>
            <a:ext cx="9849751" cy="1349671"/>
          </a:xfrm>
        </p:spPr>
        <p:txBody>
          <a:bodyPr anchor="b">
            <a:normAutofit/>
          </a:bodyPr>
          <a:lstStyle/>
          <a:p>
            <a:r>
              <a:rPr lang="en-US" altLang="ko-KR" sz="4200" dirty="0"/>
              <a:t>When the deterministic lockstep model fails</a:t>
            </a:r>
            <a:endParaRPr lang="ko-KR" altLang="en-US" sz="4200" dirty="0"/>
          </a:p>
        </p:txBody>
      </p:sp>
      <p:sp>
        <p:nvSpPr>
          <p:cNvPr id="3" name="내용 개체 틀 2">
            <a:extLst>
              <a:ext uri="{FF2B5EF4-FFF2-40B4-BE49-F238E27FC236}">
                <a16:creationId xmlns:a16="http://schemas.microsoft.com/office/drawing/2014/main" id="{2DCE342E-98F5-763B-7668-0630E07997D4}"/>
              </a:ext>
            </a:extLst>
          </p:cNvPr>
          <p:cNvSpPr>
            <a:spLocks noGrp="1"/>
          </p:cNvSpPr>
          <p:nvPr>
            <p:ph idx="1"/>
          </p:nvPr>
        </p:nvSpPr>
        <p:spPr>
          <a:xfrm>
            <a:off x="1289304" y="2902913"/>
            <a:ext cx="9849751" cy="3032168"/>
          </a:xfrm>
        </p:spPr>
        <p:txBody>
          <a:bodyPr anchor="ctr">
            <a:normAutofit/>
          </a:bodyPr>
          <a:lstStyle/>
          <a:p>
            <a:pPr marL="514350" indent="-514350">
              <a:buFont typeface="+mj-lt"/>
              <a:buAutoNum type="arabicPeriod"/>
            </a:pPr>
            <a:r>
              <a:rPr lang="en-US" altLang="ko-KR" sz="1600" b="1" dirty="0"/>
              <a:t>Command Loss or Delay</a:t>
            </a:r>
            <a:r>
              <a:rPr lang="en-US" altLang="ko-KR" sz="1600" dirty="0"/>
              <a:t>: If a player's command does not arrive on time due to network latency or packet loss, the game may freeze or command processing may be incorrect. If a player's command is not propagated properly, other players' clients may end up in different states. </a:t>
            </a:r>
          </a:p>
          <a:p>
            <a:pPr marL="514350" indent="-514350">
              <a:buFont typeface="+mj-lt"/>
              <a:buAutoNum type="arabicPeriod"/>
            </a:pPr>
            <a:r>
              <a:rPr lang="en-US" altLang="ko-KR" sz="1600" b="1" dirty="0"/>
              <a:t>Incorrect Time Synchronization</a:t>
            </a:r>
            <a:r>
              <a:rPr lang="en-US" altLang="ko-KR" sz="1600" dirty="0"/>
              <a:t>: All players must execute commands at exactly the same time, but if there is a time difference between clients, one player may be slightly ahead or behind the other. This can cause one player to have an advantage or disadvantage in certain situations. </a:t>
            </a:r>
          </a:p>
          <a:p>
            <a:pPr marL="514350" indent="-514350">
              <a:buFont typeface="+mj-lt"/>
              <a:buAutoNum type="arabicPeriod"/>
            </a:pPr>
            <a:r>
              <a:rPr lang="en-US" altLang="ko-KR" sz="1600" b="1" dirty="0"/>
              <a:t>Failure of Random Number Synchronization</a:t>
            </a:r>
            <a:r>
              <a:rPr lang="en-US" altLang="ko-KR" sz="1600" dirty="0"/>
              <a:t>: Deterministic models are designed to ensure that all clients use the same random seed to obtain the same results, but if the random number generation behaves differently across clients, this can lead to synchronization problems. For example, random-based events (such as the critical hit probability of an attack) may occur differently for each player.</a:t>
            </a:r>
          </a:p>
        </p:txBody>
      </p:sp>
    </p:spTree>
    <p:extLst>
      <p:ext uri="{BB962C8B-B14F-4D97-AF65-F5344CB8AC3E}">
        <p14:creationId xmlns:p14="http://schemas.microsoft.com/office/powerpoint/2010/main" val="420259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559AC5D6-572E-FC4C-9294-515DE9BAF9C9}"/>
              </a:ext>
            </a:extLst>
          </p:cNvPr>
          <p:cNvSpPr>
            <a:spLocks noGrp="1"/>
          </p:cNvSpPr>
          <p:nvPr>
            <p:ph type="title"/>
          </p:nvPr>
        </p:nvSpPr>
        <p:spPr>
          <a:xfrm>
            <a:off x="1282963" y="1238080"/>
            <a:ext cx="9849751" cy="1349671"/>
          </a:xfrm>
        </p:spPr>
        <p:txBody>
          <a:bodyPr anchor="b">
            <a:normAutofit/>
          </a:bodyPr>
          <a:lstStyle/>
          <a:p>
            <a:r>
              <a:rPr lang="en-US" altLang="ko-KR" sz="4200" dirty="0"/>
              <a:t>When the deterministic lockstep model fails</a:t>
            </a:r>
            <a:endParaRPr lang="ko-KR" altLang="en-US" sz="4200" dirty="0"/>
          </a:p>
        </p:txBody>
      </p:sp>
      <p:sp>
        <p:nvSpPr>
          <p:cNvPr id="3" name="내용 개체 틀 2">
            <a:extLst>
              <a:ext uri="{FF2B5EF4-FFF2-40B4-BE49-F238E27FC236}">
                <a16:creationId xmlns:a16="http://schemas.microsoft.com/office/drawing/2014/main" id="{2DCE342E-98F5-763B-7668-0630E07997D4}"/>
              </a:ext>
            </a:extLst>
          </p:cNvPr>
          <p:cNvSpPr>
            <a:spLocks noGrp="1"/>
          </p:cNvSpPr>
          <p:nvPr>
            <p:ph idx="1"/>
          </p:nvPr>
        </p:nvSpPr>
        <p:spPr>
          <a:xfrm>
            <a:off x="1289304" y="2902913"/>
            <a:ext cx="9849751" cy="3032168"/>
          </a:xfrm>
        </p:spPr>
        <p:txBody>
          <a:bodyPr anchor="ctr">
            <a:normAutofit/>
          </a:bodyPr>
          <a:lstStyle/>
          <a:p>
            <a:pPr marL="514350" indent="-514350">
              <a:buFont typeface="+mj-lt"/>
              <a:buAutoNum type="arabicPeriod" startAt="4"/>
            </a:pPr>
            <a:r>
              <a:rPr lang="en-US" altLang="ko-KR" sz="2000" b="1" dirty="0"/>
              <a:t>Inconsistencies with other client states</a:t>
            </a:r>
            <a:r>
              <a:rPr lang="en-US" altLang="ko-KR" sz="2000" dirty="0"/>
              <a:t>: If one client processes an incorrect command or is in a state that does not match the state of another client at a certain point in time, a game state inconsistency can occur. This often leads to an unrecoverable state, eventually resulting in a phenomenon called "desync." </a:t>
            </a:r>
          </a:p>
          <a:p>
            <a:pPr marL="514350" indent="-514350">
              <a:buFont typeface="+mj-lt"/>
              <a:buAutoNum type="arabicPeriod" startAt="4"/>
            </a:pPr>
            <a:r>
              <a:rPr lang="en-US" altLang="ko-KR" sz="2000" b="1" dirty="0"/>
              <a:t>Incorrect command ordering</a:t>
            </a:r>
            <a:r>
              <a:rPr lang="en-US" altLang="ko-KR" sz="2000" dirty="0"/>
              <a:t>: Problems arise when each client processes commands in a different order. In a deterministic model, commands must be executed in the correct order to achieve the same result, so a different command order can result in a different game state.</a:t>
            </a:r>
            <a:endParaRPr lang="ko-KR" altLang="en-US" sz="2000" dirty="0"/>
          </a:p>
        </p:txBody>
      </p:sp>
    </p:spTree>
    <p:extLst>
      <p:ext uri="{BB962C8B-B14F-4D97-AF65-F5344CB8AC3E}">
        <p14:creationId xmlns:p14="http://schemas.microsoft.com/office/powerpoint/2010/main" val="3263330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5" name="Rectangle 24">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D4D1C672-6C06-E789-5998-ACA4A0E08850}"/>
              </a:ext>
            </a:extLst>
          </p:cNvPr>
          <p:cNvSpPr>
            <a:spLocks noGrp="1"/>
          </p:cNvSpPr>
          <p:nvPr>
            <p:ph type="title"/>
          </p:nvPr>
        </p:nvSpPr>
        <p:spPr>
          <a:xfrm>
            <a:off x="1282963" y="1238080"/>
            <a:ext cx="9849751" cy="1349671"/>
          </a:xfrm>
        </p:spPr>
        <p:txBody>
          <a:bodyPr anchor="b">
            <a:normAutofit/>
          </a:bodyPr>
          <a:lstStyle/>
          <a:p>
            <a:r>
              <a:rPr lang="en-US" altLang="ko-KR" sz="5400" dirty="0"/>
              <a:t>1.3.1 Turn timer</a:t>
            </a:r>
            <a:endParaRPr lang="ko-KR" altLang="en-US" sz="5400" dirty="0"/>
          </a:p>
        </p:txBody>
      </p:sp>
      <p:sp>
        <p:nvSpPr>
          <p:cNvPr id="3" name="내용 개체 틀 2">
            <a:extLst>
              <a:ext uri="{FF2B5EF4-FFF2-40B4-BE49-F238E27FC236}">
                <a16:creationId xmlns:a16="http://schemas.microsoft.com/office/drawing/2014/main" id="{2099D73D-9128-214F-A37F-8374FA2E5B65}"/>
              </a:ext>
            </a:extLst>
          </p:cNvPr>
          <p:cNvSpPr>
            <a:spLocks noGrp="1"/>
          </p:cNvSpPr>
          <p:nvPr>
            <p:ph idx="1"/>
          </p:nvPr>
        </p:nvSpPr>
        <p:spPr>
          <a:xfrm>
            <a:off x="1289304" y="2902913"/>
            <a:ext cx="9849751" cy="3032168"/>
          </a:xfrm>
        </p:spPr>
        <p:txBody>
          <a:bodyPr anchor="ctr">
            <a:normAutofit fontScale="92500" lnSpcReduction="10000"/>
          </a:bodyPr>
          <a:lstStyle/>
          <a:p>
            <a:r>
              <a:rPr lang="en-US" altLang="ko-KR" sz="2000" dirty="0"/>
              <a:t>Each game instance runs a simulation independently</a:t>
            </a:r>
          </a:p>
          <a:p>
            <a:pPr lvl="1"/>
            <a:r>
              <a:rPr lang="en-US" altLang="ko-KR" sz="2000" dirty="0"/>
              <a:t>P2P topology is well suited</a:t>
            </a:r>
          </a:p>
          <a:p>
            <a:pPr lvl="2"/>
            <a:r>
              <a:rPr lang="en-US" altLang="ko-KR" dirty="0"/>
              <a:t>Advantage: Data can be transmitted relatively quickly (because it does not go through the server)</a:t>
            </a:r>
          </a:p>
          <a:p>
            <a:pPr lvl="2"/>
            <a:r>
              <a:rPr lang="en-US" altLang="ko-KR" dirty="0"/>
              <a:t>Disadvantage: Transmission required to all peers</a:t>
            </a:r>
          </a:p>
          <a:p>
            <a:r>
              <a:rPr lang="en-US" altLang="ko-KR" sz="2000" dirty="0"/>
              <a:t>Problem</a:t>
            </a:r>
          </a:p>
          <a:p>
            <a:pPr lvl="1"/>
            <a:r>
              <a:rPr lang="en-US" altLang="ko-KR" sz="2000" dirty="0"/>
              <a:t>Each player operates at a different frame rate, and has a different connection quality</a:t>
            </a:r>
          </a:p>
          <a:p>
            <a:pPr lvl="2"/>
            <a:r>
              <a:rPr lang="en-US" altLang="ko-KR" dirty="0"/>
              <a:t>Delay occurs when waiting for everyone to respond</a:t>
            </a:r>
          </a:p>
          <a:p>
            <a:pPr lvl="2"/>
            <a:r>
              <a:rPr lang="en-US" altLang="ko-KR" dirty="0" err="1">
                <a:sym typeface="Wingdings" panose="05000000000000000000" pitchFamily="2" charset="2"/>
              </a:rPr>
              <a:t>SolutionAdd</a:t>
            </a:r>
            <a:r>
              <a:rPr lang="en-US" altLang="ko-KR" dirty="0">
                <a:sym typeface="Wingdings" panose="05000000000000000000" pitchFamily="2" charset="2"/>
              </a:rPr>
              <a:t> a turn timer: Stack commands at regular intervals</a:t>
            </a:r>
            <a:endParaRPr lang="ko-KR" altLang="en-US" dirty="0"/>
          </a:p>
        </p:txBody>
      </p:sp>
    </p:spTree>
    <p:extLst>
      <p:ext uri="{BB962C8B-B14F-4D97-AF65-F5344CB8AC3E}">
        <p14:creationId xmlns:p14="http://schemas.microsoft.com/office/powerpoint/2010/main" val="7224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7CD951AB-5928-C744-EAE3-D6DC98B535DB}"/>
              </a:ext>
            </a:extLst>
          </p:cNvPr>
          <p:cNvSpPr>
            <a:spLocks noGrp="1"/>
          </p:cNvSpPr>
          <p:nvPr>
            <p:ph type="title"/>
          </p:nvPr>
        </p:nvSpPr>
        <p:spPr>
          <a:xfrm>
            <a:off x="1282963" y="1238080"/>
            <a:ext cx="9849751" cy="1349671"/>
          </a:xfrm>
        </p:spPr>
        <p:txBody>
          <a:bodyPr anchor="b">
            <a:normAutofit/>
          </a:bodyPr>
          <a:lstStyle/>
          <a:p>
            <a:r>
              <a:rPr lang="en-US" altLang="ko-KR" sz="5400" dirty="0"/>
              <a:t>Length of turn</a:t>
            </a:r>
            <a:endParaRPr lang="ko-KR" altLang="en-US" sz="5400" dirty="0"/>
          </a:p>
        </p:txBody>
      </p:sp>
      <p:sp>
        <p:nvSpPr>
          <p:cNvPr id="3" name="내용 개체 틀 2">
            <a:extLst>
              <a:ext uri="{FF2B5EF4-FFF2-40B4-BE49-F238E27FC236}">
                <a16:creationId xmlns:a16="http://schemas.microsoft.com/office/drawing/2014/main" id="{B5CBFA60-1797-62CB-BAD0-00B5E404FAB9}"/>
              </a:ext>
            </a:extLst>
          </p:cNvPr>
          <p:cNvSpPr>
            <a:spLocks noGrp="1"/>
          </p:cNvSpPr>
          <p:nvPr>
            <p:ph idx="1"/>
          </p:nvPr>
        </p:nvSpPr>
        <p:spPr>
          <a:xfrm>
            <a:off x="1289304" y="2902913"/>
            <a:ext cx="9849751" cy="3032168"/>
          </a:xfrm>
        </p:spPr>
        <p:txBody>
          <a:bodyPr anchor="ctr">
            <a:normAutofit fontScale="85000" lnSpcReduction="10000"/>
          </a:bodyPr>
          <a:lstStyle/>
          <a:p>
            <a:r>
              <a:rPr lang="en-US" altLang="ko-KR" sz="2400" dirty="0"/>
              <a:t>In the case of &lt;Age of Empires&gt;, the length of the turn is 200 milliseconds.</a:t>
            </a:r>
          </a:p>
          <a:p>
            <a:r>
              <a:rPr lang="en-US" altLang="ko-KR" sz="2400" dirty="0"/>
              <a:t>During that period, all commands are queued in the queue buffer.</a:t>
            </a:r>
          </a:p>
          <a:p>
            <a:r>
              <a:rPr lang="en-US" altLang="ko-KR" sz="2400" dirty="0"/>
              <a:t>When the turn is completed, the queued commands are sent to the other player.</a:t>
            </a:r>
          </a:p>
          <a:p>
            <a:r>
              <a:rPr lang="en-US" altLang="ko-KR" sz="2400" dirty="0"/>
              <a:t>The receiving side does not process them immediately, but processes them after two turns.</a:t>
            </a:r>
          </a:p>
          <a:p>
            <a:r>
              <a:rPr lang="en-US" altLang="ko-KR" sz="2400" dirty="0"/>
              <a:t>Example:</a:t>
            </a:r>
          </a:p>
          <a:p>
            <a:pPr lvl="1"/>
            <a:r>
              <a:rPr lang="en-US" altLang="ko-KR" sz="2000" dirty="0"/>
              <a:t>In the case of a 200 millisecond timer, the input lag and the delay time after inputting the screen are combined to a maximum of 600 milliseconds (200: waiting for the player sending the command, 200*2=400: waiting for the receiving side).</a:t>
            </a:r>
          </a:p>
          <a:p>
            <a:pPr marL="0" indent="0">
              <a:buNone/>
            </a:pPr>
            <a:endParaRPr lang="ko-KR" altLang="en-US" sz="2000" dirty="0"/>
          </a:p>
        </p:txBody>
      </p:sp>
    </p:spTree>
    <p:extLst>
      <p:ext uri="{BB962C8B-B14F-4D97-AF65-F5344CB8AC3E}">
        <p14:creationId xmlns:p14="http://schemas.microsoft.com/office/powerpoint/2010/main" val="1365498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887A9851-3E76-4CF2-200D-A6EE48539F5F}"/>
              </a:ext>
            </a:extLst>
          </p:cNvPr>
          <p:cNvSpPr>
            <a:spLocks noGrp="1"/>
          </p:cNvSpPr>
          <p:nvPr>
            <p:ph type="title"/>
          </p:nvPr>
        </p:nvSpPr>
        <p:spPr>
          <a:xfrm>
            <a:off x="1282963" y="1238080"/>
            <a:ext cx="9849751" cy="1349671"/>
          </a:xfrm>
        </p:spPr>
        <p:txBody>
          <a:bodyPr anchor="b">
            <a:normAutofit fontScale="90000"/>
          </a:bodyPr>
          <a:lstStyle/>
          <a:p>
            <a:r>
              <a:rPr lang="en-US" altLang="ko-KR" sz="5400" dirty="0"/>
              <a:t>Maginot Line in turn timer mode</a:t>
            </a:r>
            <a:endParaRPr lang="ko-KR" altLang="en-US" sz="5400" dirty="0"/>
          </a:p>
        </p:txBody>
      </p:sp>
      <p:sp>
        <p:nvSpPr>
          <p:cNvPr id="3" name="내용 개체 틀 2">
            <a:extLst>
              <a:ext uri="{FF2B5EF4-FFF2-40B4-BE49-F238E27FC236}">
                <a16:creationId xmlns:a16="http://schemas.microsoft.com/office/drawing/2014/main" id="{657398EC-7738-F702-1D80-EFCB5E31156E}"/>
              </a:ext>
            </a:extLst>
          </p:cNvPr>
          <p:cNvSpPr>
            <a:spLocks noGrp="1"/>
          </p:cNvSpPr>
          <p:nvPr>
            <p:ph idx="1"/>
          </p:nvPr>
        </p:nvSpPr>
        <p:spPr>
          <a:xfrm>
            <a:off x="1289304" y="2902913"/>
            <a:ext cx="9849751" cy="3032168"/>
          </a:xfrm>
        </p:spPr>
        <p:txBody>
          <a:bodyPr anchor="ctr">
            <a:normAutofit lnSpcReduction="10000"/>
          </a:bodyPr>
          <a:lstStyle/>
          <a:p>
            <a:r>
              <a:rPr lang="en-US" altLang="ko-KR" sz="2000" dirty="0"/>
              <a:t>If a player experiences severe lag (cannot even keep up with the 200 millisecond timer)</a:t>
            </a:r>
          </a:p>
          <a:p>
            <a:pPr lvl="1"/>
            <a:r>
              <a:rPr lang="en-US" altLang="ko-KR" sz="2000" dirty="0"/>
              <a:t>(some games) pause the simulation for a while to give them a chance to overcome the lag.</a:t>
            </a:r>
          </a:p>
          <a:p>
            <a:pPr lvl="2"/>
            <a:r>
              <a:rPr lang="en-US" altLang="ko-KR" dirty="0"/>
              <a:t>Continuous lag causes the player to be kicked out.</a:t>
            </a:r>
            <a:endParaRPr lang="en-US" altLang="ko-KR" dirty="0">
              <a:sym typeface="Wingdings" panose="05000000000000000000" pitchFamily="2" charset="2"/>
            </a:endParaRPr>
          </a:p>
          <a:p>
            <a:pPr lvl="1"/>
            <a:r>
              <a:rPr lang="en-US" altLang="ko-KR" sz="2000" dirty="0">
                <a:sym typeface="Wingdings" panose="05000000000000000000" pitchFamily="2" charset="2"/>
              </a:rPr>
              <a:t>&lt;age of empires&gt; dynamically adjusts the rendering frame rate. This means that computers with slow Internet connections spend more time receiving, which reduces the quality of the graphics rendering</a:t>
            </a:r>
          </a:p>
          <a:p>
            <a:pPr lvl="2"/>
            <a:r>
              <a:rPr lang="en-US" altLang="ko-KR" dirty="0">
                <a:sym typeface="Wingdings" panose="05000000000000000000" pitchFamily="2" charset="2"/>
              </a:rPr>
              <a:t>Rendering Frame Rate: An indicator of how many frames the computer draws on the screen per second (FPS, Frames Per Second)</a:t>
            </a:r>
          </a:p>
          <a:p>
            <a:pPr lvl="1"/>
            <a:endParaRPr lang="ko-KR" altLang="en-US" sz="2000" dirty="0"/>
          </a:p>
        </p:txBody>
      </p:sp>
    </p:spTree>
    <p:extLst>
      <p:ext uri="{BB962C8B-B14F-4D97-AF65-F5344CB8AC3E}">
        <p14:creationId xmlns:p14="http://schemas.microsoft.com/office/powerpoint/2010/main" val="2012330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C8B0B4FA-293E-F440-67B0-C9503D42A2EF}"/>
              </a:ext>
            </a:extLst>
          </p:cNvPr>
          <p:cNvSpPr>
            <a:spLocks noGrp="1"/>
          </p:cNvSpPr>
          <p:nvPr>
            <p:ph type="title"/>
          </p:nvPr>
        </p:nvSpPr>
        <p:spPr>
          <a:xfrm>
            <a:off x="1282963" y="1238080"/>
            <a:ext cx="9849751" cy="1349671"/>
          </a:xfrm>
        </p:spPr>
        <p:txBody>
          <a:bodyPr anchor="b">
            <a:normAutofit fontScale="90000"/>
          </a:bodyPr>
          <a:lstStyle/>
          <a:p>
            <a:r>
              <a:rPr lang="en-US" altLang="ko-KR" sz="5400" dirty="0"/>
              <a:t>Advantages of the method of sending commands in batches</a:t>
            </a:r>
            <a:endParaRPr lang="ko-KR" altLang="en-US" sz="5400" dirty="0"/>
          </a:p>
        </p:txBody>
      </p:sp>
      <p:sp>
        <p:nvSpPr>
          <p:cNvPr id="3" name="내용 개체 틀 2">
            <a:extLst>
              <a:ext uri="{FF2B5EF4-FFF2-40B4-BE49-F238E27FC236}">
                <a16:creationId xmlns:a16="http://schemas.microsoft.com/office/drawing/2014/main" id="{C41BA044-31DC-715B-5BED-C9F8395BCBDA}"/>
              </a:ext>
            </a:extLst>
          </p:cNvPr>
          <p:cNvSpPr>
            <a:spLocks noGrp="1"/>
          </p:cNvSpPr>
          <p:nvPr>
            <p:ph idx="1"/>
          </p:nvPr>
        </p:nvSpPr>
        <p:spPr>
          <a:xfrm>
            <a:off x="1289304" y="2902913"/>
            <a:ext cx="9849751" cy="3032168"/>
          </a:xfrm>
        </p:spPr>
        <p:txBody>
          <a:bodyPr anchor="ctr">
            <a:normAutofit/>
          </a:bodyPr>
          <a:lstStyle/>
          <a:p>
            <a:r>
              <a:rPr lang="en-US" altLang="ko-KR" sz="2000" dirty="0"/>
              <a:t>Less memory capacity or processing burden</a:t>
            </a:r>
          </a:p>
          <a:p>
            <a:r>
              <a:rPr lang="en-US" altLang="ko-KR" sz="2000" dirty="0">
                <a:sym typeface="Wingdings" panose="05000000000000000000" pitchFamily="2" charset="2"/>
              </a:rPr>
              <a:t> In &lt;Age of Empires II&gt;, a game progress replay saving function was added</a:t>
            </a:r>
          </a:p>
          <a:p>
            <a:r>
              <a:rPr lang="en-US" altLang="ko-KR" sz="2000" dirty="0">
                <a:sym typeface="Wingdings" panose="05000000000000000000" pitchFamily="2" charset="2"/>
              </a:rPr>
              <a:t>If unit information was stored one by one instead of commands, much more memory would be required and overhead would be severe</a:t>
            </a:r>
            <a:endParaRPr lang="ko-KR" altLang="en-US" sz="2000" dirty="0"/>
          </a:p>
        </p:txBody>
      </p:sp>
    </p:spTree>
    <p:extLst>
      <p:ext uri="{BB962C8B-B14F-4D97-AF65-F5344CB8AC3E}">
        <p14:creationId xmlns:p14="http://schemas.microsoft.com/office/powerpoint/2010/main" val="1089715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241BDB-9B76-3972-1189-17193B9A3750}"/>
              </a:ext>
            </a:extLst>
          </p:cNvPr>
          <p:cNvSpPr>
            <a:spLocks noGrp="1"/>
          </p:cNvSpPr>
          <p:nvPr>
            <p:ph type="title"/>
          </p:nvPr>
        </p:nvSpPr>
        <p:spPr/>
        <p:txBody>
          <a:bodyPr/>
          <a:lstStyle/>
          <a:p>
            <a:r>
              <a:rPr lang="ko-KR" altLang="en-US" dirty="0" err="1">
                <a:ea typeface="맑은 고딕"/>
              </a:rPr>
              <a:t>Tennis</a:t>
            </a:r>
            <a:r>
              <a:rPr lang="ko-KR" altLang="en-US" dirty="0">
                <a:ea typeface="맑은 고딕"/>
              </a:rPr>
              <a:t> </a:t>
            </a:r>
            <a:r>
              <a:rPr lang="ko-KR" altLang="en-US" dirty="0" err="1">
                <a:ea typeface="맑은 고딕"/>
              </a:rPr>
              <a:t>for</a:t>
            </a:r>
            <a:r>
              <a:rPr lang="ko-KR" altLang="en-US" dirty="0">
                <a:ea typeface="맑은 고딕"/>
              </a:rPr>
              <a:t> </a:t>
            </a:r>
            <a:r>
              <a:rPr lang="ko-KR" altLang="en-US" dirty="0" err="1">
                <a:ea typeface="맑은 고딕"/>
              </a:rPr>
              <a:t>Two</a:t>
            </a:r>
            <a:r>
              <a:rPr lang="ko-KR" altLang="en-US" dirty="0">
                <a:ea typeface="맑은 고딕"/>
              </a:rPr>
              <a:t> (1958)</a:t>
            </a:r>
            <a:endParaRPr lang="ko-KR" altLang="en-US" dirty="0"/>
          </a:p>
        </p:txBody>
      </p:sp>
      <p:pic>
        <p:nvPicPr>
          <p:cNvPr id="4" name="온라인 미디어 3" title="Tennis for Two - The Original Video Game">
            <a:hlinkClick r:id="" action="ppaction://media"/>
            <a:extLst>
              <a:ext uri="{FF2B5EF4-FFF2-40B4-BE49-F238E27FC236}">
                <a16:creationId xmlns:a16="http://schemas.microsoft.com/office/drawing/2014/main" id="{DF75988D-7801-A2ED-0CA7-95CCE1B4303C}"/>
              </a:ext>
            </a:extLst>
          </p:cNvPr>
          <p:cNvPicPr>
            <a:picLocks noGrp="1" noRot="1" noChangeAspect="1"/>
          </p:cNvPicPr>
          <p:nvPr>
            <p:ph idx="1"/>
            <a:videoFile r:link="rId1"/>
          </p:nvPr>
        </p:nvPicPr>
        <p:blipFill>
          <a:blip r:embed="rId3"/>
          <a:stretch>
            <a:fillRect/>
          </a:stretch>
        </p:blipFill>
        <p:spPr>
          <a:xfrm>
            <a:off x="2490281" y="1297846"/>
            <a:ext cx="7209850" cy="5406896"/>
          </a:xfrm>
          <a:prstGeom prst="rect">
            <a:avLst/>
          </a:prstGeom>
        </p:spPr>
      </p:pic>
    </p:spTree>
    <p:extLst>
      <p:ext uri="{BB962C8B-B14F-4D97-AF65-F5344CB8AC3E}">
        <p14:creationId xmlns:p14="http://schemas.microsoft.com/office/powerpoint/2010/main" val="271208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8FBAC8EE-91F3-0F6A-840E-4CFD4B9C01C1}"/>
              </a:ext>
            </a:extLst>
          </p:cNvPr>
          <p:cNvSpPr>
            <a:spLocks noGrp="1"/>
          </p:cNvSpPr>
          <p:nvPr>
            <p:ph type="title"/>
          </p:nvPr>
        </p:nvSpPr>
        <p:spPr>
          <a:xfrm>
            <a:off x="1282963" y="1238080"/>
            <a:ext cx="9849751" cy="1349671"/>
          </a:xfrm>
        </p:spPr>
        <p:txBody>
          <a:bodyPr anchor="b">
            <a:normAutofit/>
          </a:bodyPr>
          <a:lstStyle/>
          <a:p>
            <a:r>
              <a:rPr lang="en-US" altLang="ko-KR" sz="5400" dirty="0"/>
              <a:t>1.3.2 Synchronization</a:t>
            </a:r>
            <a:endParaRPr lang="ko-KR" altLang="en-US" sz="5400" dirty="0"/>
          </a:p>
        </p:txBody>
      </p:sp>
      <p:sp>
        <p:nvSpPr>
          <p:cNvPr id="3" name="내용 개체 틀 2">
            <a:extLst>
              <a:ext uri="{FF2B5EF4-FFF2-40B4-BE49-F238E27FC236}">
                <a16:creationId xmlns:a16="http://schemas.microsoft.com/office/drawing/2014/main" id="{B9899C1D-219B-DED5-9A22-AAA540A25B5E}"/>
              </a:ext>
            </a:extLst>
          </p:cNvPr>
          <p:cNvSpPr>
            <a:spLocks noGrp="1"/>
          </p:cNvSpPr>
          <p:nvPr>
            <p:ph idx="1"/>
          </p:nvPr>
        </p:nvSpPr>
        <p:spPr>
          <a:xfrm>
            <a:off x="1289304" y="2902913"/>
            <a:ext cx="9849751" cy="3032168"/>
          </a:xfrm>
        </p:spPr>
        <p:txBody>
          <a:bodyPr anchor="ctr">
            <a:normAutofit lnSpcReduction="10000"/>
          </a:bodyPr>
          <a:lstStyle/>
          <a:p>
            <a:r>
              <a:rPr lang="en-US" altLang="ko-KR" sz="1400" dirty="0"/>
              <a:t>It is difficult to guarantee 100% synchronization between peers with just a turn timer</a:t>
            </a:r>
          </a:p>
          <a:p>
            <a:r>
              <a:rPr lang="en-US" altLang="ko-KR" sz="1400" dirty="0"/>
              <a:t>Possibility of accumulating small errors between peers</a:t>
            </a:r>
          </a:p>
          <a:p>
            <a:pPr lvl="1"/>
            <a:r>
              <a:rPr lang="en-US" altLang="ko-KR" sz="1400" dirty="0"/>
              <a:t>Example: </a:t>
            </a:r>
          </a:p>
          <a:p>
            <a:pPr lvl="2"/>
            <a:r>
              <a:rPr lang="en-US" altLang="ko-KR" sz="1400" dirty="0"/>
              <a:t>Deer locations placed on a randomly generated map</a:t>
            </a:r>
          </a:p>
          <a:p>
            <a:pPr lvl="2"/>
            <a:r>
              <a:rPr lang="en-US" altLang="ko-KR" sz="1400" dirty="0"/>
              <a:t>Accumulation of small errors - Deer locations are not the same after a few minutes - Even if you throw a spear at each peer, peers will miss it by a narrow margin - Chain reactions such as failure to secure food</a:t>
            </a:r>
          </a:p>
          <a:p>
            <a:r>
              <a:rPr lang="en-US" altLang="ko-KR" sz="1400" dirty="0"/>
              <a:t>Note: Pseudo-random number generation</a:t>
            </a:r>
          </a:p>
          <a:p>
            <a:pPr lvl="1"/>
            <a:r>
              <a:rPr lang="en-US" altLang="ko-KR" sz="1400" dirty="0"/>
              <a:t>Even if the game is simulated independently, the same random number is generated as long as the seed is the same (must be called the same number of times)</a:t>
            </a:r>
          </a:p>
          <a:p>
            <a:r>
              <a:rPr lang="en-US" altLang="ko-KR" sz="1400" dirty="0"/>
              <a:t>Advantage of synchronization: It becomes difficult for the opponent to use cheat keys</a:t>
            </a:r>
          </a:p>
          <a:p>
            <a:r>
              <a:rPr lang="en-US" altLang="ko-KR" sz="1400" dirty="0"/>
              <a:t>Disadvantage of synchronization: The opponent can steal information that should not be shown (map hack)</a:t>
            </a:r>
          </a:p>
          <a:p>
            <a:pPr lvl="1"/>
            <a:endParaRPr lang="ko-KR" altLang="en-US" sz="1400" dirty="0"/>
          </a:p>
        </p:txBody>
      </p:sp>
    </p:spTree>
    <p:extLst>
      <p:ext uri="{BB962C8B-B14F-4D97-AF65-F5344CB8AC3E}">
        <p14:creationId xmlns:p14="http://schemas.microsoft.com/office/powerpoint/2010/main" val="2707634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8A0CA6CD-8391-AE6C-5ED8-37E5976C4ABB}"/>
              </a:ext>
            </a:extLst>
          </p:cNvPr>
          <p:cNvSpPr>
            <a:spLocks noGrp="1"/>
          </p:cNvSpPr>
          <p:nvPr>
            <p:ph type="title"/>
          </p:nvPr>
        </p:nvSpPr>
        <p:spPr>
          <a:xfrm>
            <a:off x="1371599" y="294538"/>
            <a:ext cx="9895951" cy="1033669"/>
          </a:xfrm>
        </p:spPr>
        <p:txBody>
          <a:bodyPr>
            <a:normAutofit/>
          </a:bodyPr>
          <a:lstStyle/>
          <a:p>
            <a:r>
              <a:rPr lang="en-US" altLang="ko-KR" sz="4000">
                <a:solidFill>
                  <a:srgbClr val="FFFFFF"/>
                </a:solidFill>
              </a:rPr>
              <a:t>Review</a:t>
            </a:r>
            <a:r>
              <a:rPr lang="ko-KR" altLang="en-US" sz="4000">
                <a:solidFill>
                  <a:srgbClr val="FFFFFF"/>
                </a:solidFill>
              </a:rPr>
              <a:t> </a:t>
            </a:r>
            <a:r>
              <a:rPr lang="en-US" altLang="ko-KR" sz="4000">
                <a:solidFill>
                  <a:srgbClr val="FFFFFF"/>
                </a:solidFill>
              </a:rPr>
              <a:t>Qeustions</a:t>
            </a:r>
            <a:endParaRPr lang="ko-KR" altLang="en-US" sz="4000">
              <a:solidFill>
                <a:srgbClr val="FFFFFF"/>
              </a:solidFill>
            </a:endParaRPr>
          </a:p>
        </p:txBody>
      </p:sp>
      <p:sp>
        <p:nvSpPr>
          <p:cNvPr id="21" name="내용 개체 틀 2">
            <a:extLst>
              <a:ext uri="{FF2B5EF4-FFF2-40B4-BE49-F238E27FC236}">
                <a16:creationId xmlns:a16="http://schemas.microsoft.com/office/drawing/2014/main" id="{77D93BE6-35F3-9EDE-D4C5-42449F08241E}"/>
              </a:ext>
            </a:extLst>
          </p:cNvPr>
          <p:cNvSpPr>
            <a:spLocks noGrp="1"/>
          </p:cNvSpPr>
          <p:nvPr>
            <p:ph idx="1"/>
          </p:nvPr>
        </p:nvSpPr>
        <p:spPr>
          <a:xfrm>
            <a:off x="1371599" y="2318197"/>
            <a:ext cx="9724031" cy="3683358"/>
          </a:xfrm>
        </p:spPr>
        <p:txBody>
          <a:bodyPr anchor="ctr">
            <a:normAutofit/>
          </a:bodyPr>
          <a:lstStyle/>
          <a:p>
            <a:pPr marL="514350" indent="-514350">
              <a:buFont typeface="+mj-lt"/>
              <a:buAutoNum type="arabicPeriod"/>
            </a:pPr>
            <a:r>
              <a:rPr lang="en-US" altLang="ko-KR" sz="1700" dirty="0"/>
              <a:t>What is the difference between local multiplayer games and network multiplayer games?</a:t>
            </a:r>
          </a:p>
          <a:p>
            <a:pPr marL="514350" indent="-514350">
              <a:buFont typeface="+mj-lt"/>
              <a:buAutoNum type="arabicPeriod"/>
            </a:pPr>
            <a:r>
              <a:rPr lang="en-US" altLang="ko-KR" sz="1700" dirty="0"/>
              <a:t>What are three examples of local network connections?</a:t>
            </a:r>
          </a:p>
          <a:p>
            <a:pPr marL="514350" indent="-514350">
              <a:buFont typeface="+mj-lt"/>
              <a:buAutoNum type="arabicPeriod"/>
            </a:pPr>
            <a:r>
              <a:rPr lang="en-US" altLang="ko-KR" sz="1700" dirty="0"/>
              <a:t>What should primarily be considered when making a game that operates on a LAN also work on the Internet?</a:t>
            </a:r>
          </a:p>
          <a:p>
            <a:pPr marL="514350" indent="-514350">
              <a:buFont typeface="+mj-lt"/>
              <a:buAutoNum type="arabicPeriod"/>
            </a:pPr>
            <a:r>
              <a:rPr lang="en-US" altLang="ko-KR" sz="1700" dirty="0"/>
              <a:t>What is a mud game and what genre will it evolve into in the future?</a:t>
            </a:r>
          </a:p>
          <a:p>
            <a:pPr marL="514350" indent="-514350">
              <a:buFont typeface="+mj-lt"/>
              <a:buAutoNum type="arabicPeriod"/>
            </a:pPr>
            <a:r>
              <a:rPr lang="en-US" altLang="ko-KR" sz="1700" dirty="0"/>
              <a:t>What distinguishes an MMO game from a typical online game?</a:t>
            </a:r>
          </a:p>
          <a:p>
            <a:pPr marL="514350" indent="-514350">
              <a:buFont typeface="+mj-lt"/>
              <a:buAutoNum type="arabicPeriod"/>
            </a:pPr>
            <a:r>
              <a:rPr lang="en-US" altLang="ko-KR" sz="1700" dirty="0"/>
              <a:t>What are the systems that ensure reliability in the &lt;Tribes&gt; model?</a:t>
            </a:r>
          </a:p>
          <a:p>
            <a:pPr marL="514350" indent="-514350">
              <a:buFont typeface="+mj-lt"/>
              <a:buAutoNum type="arabicPeriod"/>
            </a:pPr>
            <a:r>
              <a:rPr lang="en-US" altLang="ko-KR" sz="1700" dirty="0"/>
              <a:t>Explain how the &lt;Tribes&gt; ghost manager retries transmission with minimal actions when a packet is dropped.</a:t>
            </a:r>
          </a:p>
          <a:p>
            <a:pPr marL="514350" indent="-514350">
              <a:buFont typeface="+mj-lt"/>
              <a:buAutoNum type="arabicPeriod"/>
            </a:pPr>
            <a:r>
              <a:rPr lang="en-US" altLang="ko-KR" sz="1700" dirty="0"/>
              <a:t>Why does the P2P model of &lt;Age of Empires&gt; use a turn timer? What information is passed to other peers on the network?</a:t>
            </a:r>
            <a:endParaRPr lang="ko-KR" altLang="en-US" sz="1700" dirty="0"/>
          </a:p>
        </p:txBody>
      </p:sp>
    </p:spTree>
    <p:extLst>
      <p:ext uri="{BB962C8B-B14F-4D97-AF65-F5344CB8AC3E}">
        <p14:creationId xmlns:p14="http://schemas.microsoft.com/office/powerpoint/2010/main" val="33676998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제목 1">
            <a:extLst>
              <a:ext uri="{FF2B5EF4-FFF2-40B4-BE49-F238E27FC236}">
                <a16:creationId xmlns:a16="http://schemas.microsoft.com/office/drawing/2014/main" id="{F15D0ADB-7106-24FA-47EE-F1D6A314B5E3}"/>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latinLnBrk="0"/>
            <a:r>
              <a:rPr lang="en-US" altLang="ko-KR" sz="4000" kern="1200">
                <a:solidFill>
                  <a:schemeClr val="bg2"/>
                </a:solidFill>
                <a:latin typeface="+mj-lt"/>
                <a:ea typeface="+mj-ea"/>
                <a:cs typeface="+mj-cs"/>
              </a:rPr>
              <a:t>[EoF]</a:t>
            </a:r>
          </a:p>
        </p:txBody>
      </p:sp>
    </p:spTree>
    <p:extLst>
      <p:ext uri="{BB962C8B-B14F-4D97-AF65-F5344CB8AC3E}">
        <p14:creationId xmlns:p14="http://schemas.microsoft.com/office/powerpoint/2010/main" val="160369780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4DFD36-CDEA-4A58-ABEC-DA9CE2CB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제목 1">
            <a:extLst>
              <a:ext uri="{FF2B5EF4-FFF2-40B4-BE49-F238E27FC236}">
                <a16:creationId xmlns:a16="http://schemas.microsoft.com/office/drawing/2014/main" id="{F63B7115-6791-10A7-0769-2C587D41EE44}"/>
              </a:ext>
            </a:extLst>
          </p:cNvPr>
          <p:cNvSpPr>
            <a:spLocks noGrp="1"/>
          </p:cNvSpPr>
          <p:nvPr>
            <p:ph type="title"/>
          </p:nvPr>
        </p:nvSpPr>
        <p:spPr>
          <a:xfrm>
            <a:off x="550863" y="366639"/>
            <a:ext cx="11090274" cy="675441"/>
          </a:xfrm>
        </p:spPr>
        <p:txBody>
          <a:bodyPr vert="horz" wrap="square" lIns="91440" tIns="45720" rIns="91440" bIns="45720" rtlCol="0" anchor="t">
            <a:normAutofit/>
          </a:bodyPr>
          <a:lstStyle/>
          <a:p>
            <a:pPr latinLnBrk="0"/>
            <a:r>
              <a:rPr lang="en-US" altLang="ko-KR" sz="4200" kern="1200" dirty="0">
                <a:latin typeface="+mj-lt"/>
                <a:ea typeface="맑은 고딕"/>
                <a:cs typeface="+mj-cs"/>
              </a:rPr>
              <a:t>Spacewar</a:t>
            </a:r>
            <a:r>
              <a:rPr lang="en-US" altLang="ko-KR" sz="4200" dirty="0">
                <a:ea typeface="맑은 고딕"/>
              </a:rPr>
              <a:t>! (</a:t>
            </a:r>
            <a:r>
              <a:rPr lang="en-US" altLang="ko-KR" sz="4200" kern="1200" dirty="0">
                <a:latin typeface="+mj-lt"/>
                <a:ea typeface="맑은 고딕"/>
                <a:cs typeface="+mj-cs"/>
              </a:rPr>
              <a:t>1962)</a:t>
            </a:r>
          </a:p>
        </p:txBody>
      </p:sp>
      <p:pic>
        <p:nvPicPr>
          <p:cNvPr id="4" name="온라인 미디어 3" title="Spacewar! (1962) - One of the Earliest Video Games Ever Made - PDP-1, MIT">
            <a:hlinkClick r:id="" action="ppaction://media"/>
            <a:extLst>
              <a:ext uri="{FF2B5EF4-FFF2-40B4-BE49-F238E27FC236}">
                <a16:creationId xmlns:a16="http://schemas.microsoft.com/office/drawing/2014/main" id="{066317EB-A082-2122-73ED-DA2970ABC0A5}"/>
              </a:ext>
            </a:extLst>
          </p:cNvPr>
          <p:cNvPicPr>
            <a:picLocks noGrp="1" noRot="1" noChangeAspect="1"/>
          </p:cNvPicPr>
          <p:nvPr>
            <p:ph idx="1"/>
            <a:videoFile r:link="rId1"/>
          </p:nvPr>
        </p:nvPicPr>
        <p:blipFill>
          <a:blip r:embed="rId3"/>
          <a:stretch>
            <a:fillRect/>
          </a:stretch>
        </p:blipFill>
        <p:spPr>
          <a:xfrm>
            <a:off x="1051016" y="1042080"/>
            <a:ext cx="10089968" cy="5700832"/>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233876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7464EA-0DCB-CF7E-3535-7087248AD8E0}"/>
              </a:ext>
            </a:extLst>
          </p:cNvPr>
          <p:cNvSpPr>
            <a:spLocks noGrp="1"/>
          </p:cNvSpPr>
          <p:nvPr>
            <p:ph type="title"/>
          </p:nvPr>
        </p:nvSpPr>
        <p:spPr/>
        <p:txBody>
          <a:bodyPr>
            <a:normAutofit/>
          </a:bodyPr>
          <a:lstStyle/>
          <a:p>
            <a:r>
              <a:rPr lang="en-US" altLang="ko-KR" b="1" i="0" dirty="0">
                <a:solidFill>
                  <a:srgbClr val="0F0F0F"/>
                </a:solidFill>
                <a:effectLst/>
                <a:latin typeface="Roboto" panose="02000000000000000000" pitchFamily="2" charset="0"/>
              </a:rPr>
              <a:t>Spacewar! (1961)  on </a:t>
            </a:r>
            <a:r>
              <a:rPr lang="en-US" altLang="ko-KR" b="1" dirty="0">
                <a:solidFill>
                  <a:srgbClr val="0F0F0F"/>
                </a:solidFill>
                <a:latin typeface="Roboto" panose="02000000000000000000" pitchFamily="2" charset="0"/>
              </a:rPr>
              <a:t>PDP-1</a:t>
            </a:r>
            <a:r>
              <a:rPr lang="ko-KR" altLang="en-US" b="1" dirty="0">
                <a:solidFill>
                  <a:srgbClr val="0F0F0F"/>
                </a:solidFill>
                <a:latin typeface="Roboto" panose="02000000000000000000" pitchFamily="2" charset="0"/>
              </a:rPr>
              <a:t> </a:t>
            </a:r>
            <a:r>
              <a:rPr lang="en-US" altLang="ko-KR" b="1" dirty="0">
                <a:solidFill>
                  <a:srgbClr val="0F0F0F"/>
                </a:solidFill>
                <a:latin typeface="Roboto" panose="02000000000000000000" pitchFamily="2" charset="0"/>
              </a:rPr>
              <a:t>computer</a:t>
            </a:r>
            <a:r>
              <a:rPr lang="en-US" altLang="ko-KR" b="1" i="0" dirty="0">
                <a:solidFill>
                  <a:srgbClr val="0F0F0F"/>
                </a:solidFill>
                <a:effectLst/>
                <a:latin typeface="Roboto" panose="02000000000000000000" pitchFamily="2" charset="0"/>
              </a:rPr>
              <a:t> </a:t>
            </a:r>
            <a:br>
              <a:rPr lang="en-US" altLang="ko-KR" b="1" i="0" dirty="0">
                <a:solidFill>
                  <a:srgbClr val="0F0F0F"/>
                </a:solidFill>
                <a:effectLst/>
                <a:latin typeface="Roboto" panose="02000000000000000000" pitchFamily="2" charset="0"/>
              </a:rPr>
            </a:br>
            <a:endParaRPr lang="ko-KR" altLang="en-US" dirty="0"/>
          </a:p>
        </p:txBody>
      </p:sp>
      <p:pic>
        <p:nvPicPr>
          <p:cNvPr id="4" name="온라인 미디어 3" title="Spacewar! (1961) - First digital computer game">
            <a:hlinkClick r:id="" action="ppaction://media"/>
            <a:extLst>
              <a:ext uri="{FF2B5EF4-FFF2-40B4-BE49-F238E27FC236}">
                <a16:creationId xmlns:a16="http://schemas.microsoft.com/office/drawing/2014/main" id="{E8D9B4BE-DBDC-4304-66AB-8CE2F62B27F3}"/>
              </a:ext>
            </a:extLst>
          </p:cNvPr>
          <p:cNvPicPr>
            <a:picLocks noGrp="1" noRot="1" noChangeAspect="1"/>
          </p:cNvPicPr>
          <p:nvPr>
            <p:ph idx="1"/>
            <a:videoFile r:link="rId1"/>
          </p:nvPr>
        </p:nvPicPr>
        <p:blipFill>
          <a:blip r:embed="rId4"/>
          <a:stretch>
            <a:fillRect/>
          </a:stretch>
        </p:blipFill>
        <p:spPr>
          <a:xfrm>
            <a:off x="2317274" y="1027906"/>
            <a:ext cx="7557452" cy="5667574"/>
          </a:xfrm>
          <a:prstGeom prst="rect">
            <a:avLst/>
          </a:prstGeom>
        </p:spPr>
      </p:pic>
      <p:sp>
        <p:nvSpPr>
          <p:cNvPr id="5" name="TextBox 4">
            <a:extLst>
              <a:ext uri="{FF2B5EF4-FFF2-40B4-BE49-F238E27FC236}">
                <a16:creationId xmlns:a16="http://schemas.microsoft.com/office/drawing/2014/main" id="{A6109245-B37B-2BBF-8068-F4BA2A53F26B}"/>
              </a:ext>
            </a:extLst>
          </p:cNvPr>
          <p:cNvSpPr txBox="1"/>
          <p:nvPr/>
        </p:nvSpPr>
        <p:spPr>
          <a:xfrm>
            <a:off x="6373318" y="89940"/>
            <a:ext cx="34802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dirty="0">
                <a:ea typeface="맑은 고딕"/>
              </a:rPr>
              <a:t>Programmed Data Processor-1</a:t>
            </a:r>
          </a:p>
        </p:txBody>
      </p:sp>
    </p:spTree>
    <p:extLst>
      <p:ext uri="{BB962C8B-B14F-4D97-AF65-F5344CB8AC3E}">
        <p14:creationId xmlns:p14="http://schemas.microsoft.com/office/powerpoint/2010/main" val="11053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C3341723-7917-EEE5-991E-76C99D6202ED}"/>
              </a:ext>
            </a:extLst>
          </p:cNvPr>
          <p:cNvSpPr>
            <a:spLocks noGrp="1"/>
          </p:cNvSpPr>
          <p:nvPr>
            <p:ph type="title"/>
          </p:nvPr>
        </p:nvSpPr>
        <p:spPr>
          <a:xfrm>
            <a:off x="1043631" y="809898"/>
            <a:ext cx="10817142" cy="1554480"/>
          </a:xfrm>
        </p:spPr>
        <p:txBody>
          <a:bodyPr anchor="ctr">
            <a:normAutofit/>
          </a:bodyPr>
          <a:lstStyle/>
          <a:p>
            <a:pPr lvl="1">
              <a:spcBef>
                <a:spcPts val="500"/>
              </a:spcBef>
            </a:pPr>
            <a:r>
              <a:rPr lang="ko-KR" altLang="en-US" sz="4800" dirty="0">
                <a:latin typeface="맑은 고딕"/>
                <a:ea typeface="맑은 고딕"/>
              </a:rPr>
              <a:t>1.1.2 </a:t>
            </a:r>
            <a:r>
              <a:rPr lang="en-US" altLang="ko-KR" sz="4800" dirty="0">
                <a:latin typeface="+mj-lt"/>
                <a:ea typeface="+mj-lt"/>
                <a:cs typeface="+mj-lt"/>
              </a:rPr>
              <a:t>Early</a:t>
            </a:r>
            <a:r>
              <a:rPr lang="ko-KR" sz="4800" dirty="0">
                <a:latin typeface="+mj-lt"/>
                <a:ea typeface="+mj-lt"/>
                <a:cs typeface="+mj-lt"/>
              </a:rPr>
              <a:t> </a:t>
            </a:r>
            <a:r>
              <a:rPr lang="en-US" altLang="ko-KR" sz="4800" dirty="0">
                <a:latin typeface="+mj-lt"/>
                <a:ea typeface="+mj-lt"/>
                <a:cs typeface="+mj-lt"/>
              </a:rPr>
              <a:t>network</a:t>
            </a:r>
            <a:r>
              <a:rPr lang="ko-KR" sz="4800" dirty="0">
                <a:latin typeface="+mj-lt"/>
                <a:ea typeface="+mj-lt"/>
                <a:cs typeface="+mj-lt"/>
              </a:rPr>
              <a:t> </a:t>
            </a:r>
            <a:r>
              <a:rPr lang="en-US" altLang="ko-KR" sz="4800" dirty="0">
                <a:latin typeface="+mj-lt"/>
                <a:ea typeface="+mj-lt"/>
                <a:cs typeface="+mj-lt"/>
              </a:rPr>
              <a:t>multiplayer</a:t>
            </a:r>
            <a:r>
              <a:rPr lang="ko-KR" sz="4800" dirty="0">
                <a:latin typeface="+mj-lt"/>
                <a:ea typeface="+mj-lt"/>
                <a:cs typeface="+mj-lt"/>
              </a:rPr>
              <a:t> </a:t>
            </a:r>
            <a:r>
              <a:rPr lang="en-US" altLang="ko-KR" sz="4800" dirty="0">
                <a:latin typeface="+mj-lt"/>
                <a:ea typeface="+mj-lt"/>
                <a:cs typeface="+mj-lt"/>
              </a:rPr>
              <a:t>games</a:t>
            </a:r>
            <a:endParaRPr lang="ko-KR" altLang="en-US" sz="4800" dirty="0">
              <a:ea typeface="맑은 고딕"/>
            </a:endParaRPr>
          </a:p>
        </p:txBody>
      </p:sp>
      <p:sp>
        <p:nvSpPr>
          <p:cNvPr id="3" name="내용 개체 틀 2">
            <a:extLst>
              <a:ext uri="{FF2B5EF4-FFF2-40B4-BE49-F238E27FC236}">
                <a16:creationId xmlns:a16="http://schemas.microsoft.com/office/drawing/2014/main" id="{0B843179-8E88-E45D-1780-A5B26807DD8F}"/>
              </a:ext>
            </a:extLst>
          </p:cNvPr>
          <p:cNvSpPr>
            <a:spLocks noGrp="1"/>
          </p:cNvSpPr>
          <p:nvPr>
            <p:ph idx="1"/>
          </p:nvPr>
        </p:nvSpPr>
        <p:spPr>
          <a:xfrm>
            <a:off x="1045028" y="3017522"/>
            <a:ext cx="9941319" cy="3124658"/>
          </a:xfrm>
        </p:spPr>
        <p:txBody>
          <a:bodyPr vert="horz" lIns="91440" tIns="45720" rIns="91440" bIns="45720" rtlCol="0" anchor="ctr">
            <a:normAutofit fontScale="92500" lnSpcReduction="10000"/>
          </a:bodyPr>
          <a:lstStyle/>
          <a:p>
            <a:r>
              <a:rPr lang="ko-KR" sz="1700" dirty="0">
                <a:ea typeface="+mn-lt"/>
                <a:cs typeface="+mn-lt"/>
              </a:rPr>
              <a:t>First </a:t>
            </a:r>
            <a:r>
              <a:rPr lang="ko-KR" sz="1700" dirty="0" err="1">
                <a:ea typeface="+mn-lt"/>
                <a:cs typeface="+mn-lt"/>
              </a:rPr>
              <a:t>appeared</a:t>
            </a:r>
            <a:r>
              <a:rPr lang="ko-KR" sz="1700" dirty="0">
                <a:ea typeface="+mn-lt"/>
                <a:cs typeface="+mn-lt"/>
              </a:rPr>
              <a:t> </a:t>
            </a:r>
            <a:r>
              <a:rPr lang="ko-KR" sz="1700" dirty="0" err="1">
                <a:ea typeface="+mn-lt"/>
                <a:cs typeface="+mn-lt"/>
              </a:rPr>
              <a:t>on</a:t>
            </a:r>
            <a:r>
              <a:rPr lang="ko-KR" sz="1700" dirty="0">
                <a:ea typeface="+mn-lt"/>
                <a:cs typeface="+mn-lt"/>
              </a:rPr>
              <a:t> </a:t>
            </a:r>
            <a:r>
              <a:rPr lang="ko-KR" sz="1700" dirty="0" err="1">
                <a:ea typeface="+mn-lt"/>
                <a:cs typeface="+mn-lt"/>
              </a:rPr>
              <a:t>small</a:t>
            </a:r>
            <a:r>
              <a:rPr lang="ko-KR" sz="1700" dirty="0">
                <a:ea typeface="+mn-lt"/>
                <a:cs typeface="+mn-lt"/>
              </a:rPr>
              <a:t> </a:t>
            </a:r>
            <a:r>
              <a:rPr lang="ko-KR" sz="1700" dirty="0" err="1">
                <a:ea typeface="+mn-lt"/>
                <a:cs typeface="+mn-lt"/>
              </a:rPr>
              <a:t>networks</a:t>
            </a:r>
            <a:r>
              <a:rPr lang="ko-KR" sz="1700" dirty="0">
                <a:ea typeface="+mn-lt"/>
                <a:cs typeface="+mn-lt"/>
              </a:rPr>
              <a:t> </a:t>
            </a:r>
            <a:r>
              <a:rPr lang="ko-KR" sz="1700" dirty="0" err="1">
                <a:ea typeface="+mn-lt"/>
                <a:cs typeface="+mn-lt"/>
              </a:rPr>
              <a:t>based</a:t>
            </a:r>
            <a:r>
              <a:rPr lang="ko-KR" sz="1700" dirty="0">
                <a:ea typeface="+mn-lt"/>
                <a:cs typeface="+mn-lt"/>
              </a:rPr>
              <a:t> </a:t>
            </a:r>
            <a:r>
              <a:rPr lang="ko-KR" sz="1700" dirty="0" err="1">
                <a:ea typeface="+mn-lt"/>
                <a:cs typeface="+mn-lt"/>
              </a:rPr>
              <a:t>on</a:t>
            </a:r>
            <a:r>
              <a:rPr lang="ko-KR" sz="1700" dirty="0">
                <a:ea typeface="+mn-lt"/>
                <a:cs typeface="+mn-lt"/>
              </a:rPr>
              <a:t> </a:t>
            </a:r>
            <a:r>
              <a:rPr lang="ko-KR" sz="1700" dirty="0" err="1">
                <a:ea typeface="+mn-lt"/>
                <a:cs typeface="+mn-lt"/>
              </a:rPr>
              <a:t>mainframes</a:t>
            </a:r>
            <a:endParaRPr lang="ko-KR" altLang="en-US" sz="1700" dirty="0" err="1">
              <a:ea typeface="맑은 고딕"/>
            </a:endParaRPr>
          </a:p>
          <a:p>
            <a:r>
              <a:rPr lang="ko-KR" sz="1700" dirty="0" err="1">
                <a:ea typeface="+mn-lt"/>
                <a:cs typeface="+mn-lt"/>
              </a:rPr>
              <a:t>Different</a:t>
            </a:r>
            <a:r>
              <a:rPr lang="ko-KR" sz="1700" dirty="0">
                <a:ea typeface="+mn-lt"/>
                <a:cs typeface="+mn-lt"/>
              </a:rPr>
              <a:t> </a:t>
            </a:r>
            <a:r>
              <a:rPr lang="ko-KR" sz="1700" dirty="0" err="1">
                <a:ea typeface="+mn-lt"/>
                <a:cs typeface="+mn-lt"/>
              </a:rPr>
              <a:t>from</a:t>
            </a:r>
            <a:r>
              <a:rPr lang="ko-KR" sz="1700" dirty="0">
                <a:ea typeface="+mn-lt"/>
                <a:cs typeface="+mn-lt"/>
              </a:rPr>
              <a:t> </a:t>
            </a:r>
            <a:r>
              <a:rPr lang="ko-KR" sz="1700" dirty="0" err="1">
                <a:ea typeface="+mn-lt"/>
                <a:cs typeface="+mn-lt"/>
              </a:rPr>
              <a:t>local</a:t>
            </a:r>
            <a:r>
              <a:rPr lang="ko-KR" sz="1700" dirty="0">
                <a:ea typeface="+mn-lt"/>
                <a:cs typeface="+mn-lt"/>
              </a:rPr>
              <a:t> </a:t>
            </a:r>
            <a:r>
              <a:rPr lang="ko-KR" sz="1700" dirty="0" err="1">
                <a:ea typeface="+mn-lt"/>
                <a:cs typeface="+mn-lt"/>
              </a:rPr>
              <a:t>multiplayer</a:t>
            </a:r>
            <a:r>
              <a:rPr lang="ko-KR" sz="1700" dirty="0">
                <a:ea typeface="+mn-lt"/>
                <a:cs typeface="+mn-lt"/>
              </a:rPr>
              <a:t> </a:t>
            </a:r>
            <a:r>
              <a:rPr lang="ko-KR" sz="1700" dirty="0" err="1">
                <a:ea typeface="+mn-lt"/>
                <a:cs typeface="+mn-lt"/>
              </a:rPr>
              <a:t>games</a:t>
            </a:r>
            <a:r>
              <a:rPr lang="ko-KR" altLang="en-US" sz="1700" dirty="0">
                <a:ea typeface="맑은 고딕"/>
              </a:rPr>
              <a:t>:</a:t>
            </a:r>
          </a:p>
          <a:p>
            <a:pPr lvl="1">
              <a:buFont typeface="Courier New" panose="020B0604020202020204" pitchFamily="34" charset="0"/>
              <a:buChar char="o"/>
            </a:pPr>
            <a:r>
              <a:rPr lang="en-US" altLang="ko-KR" sz="1700" dirty="0">
                <a:ea typeface="+mn-lt"/>
                <a:cs typeface="+mn-lt"/>
              </a:rPr>
              <a:t>Two</a:t>
            </a:r>
            <a:r>
              <a:rPr lang="ko-KR" altLang="en-US" sz="1700" dirty="0">
                <a:ea typeface="+mn-lt"/>
                <a:cs typeface="+mn-lt"/>
              </a:rPr>
              <a:t> </a:t>
            </a:r>
            <a:r>
              <a:rPr lang="en-US" altLang="ko-KR" sz="1700" dirty="0">
                <a:ea typeface="+mn-lt"/>
                <a:cs typeface="+mn-lt"/>
              </a:rPr>
              <a:t>or</a:t>
            </a:r>
            <a:r>
              <a:rPr lang="ko-KR" altLang="en-US" sz="1700" dirty="0">
                <a:ea typeface="+mn-lt"/>
                <a:cs typeface="+mn-lt"/>
              </a:rPr>
              <a:t> </a:t>
            </a:r>
            <a:r>
              <a:rPr lang="en-US" altLang="ko-KR" sz="1700" dirty="0">
                <a:ea typeface="+mn-lt"/>
                <a:cs typeface="+mn-lt"/>
              </a:rPr>
              <a:t>more</a:t>
            </a:r>
            <a:r>
              <a:rPr lang="ko-KR" altLang="en-US" sz="1700" dirty="0">
                <a:ea typeface="+mn-lt"/>
                <a:cs typeface="+mn-lt"/>
              </a:rPr>
              <a:t> </a:t>
            </a:r>
            <a:r>
              <a:rPr lang="en-US" altLang="ko-KR" sz="1700" dirty="0">
                <a:ea typeface="+mn-lt"/>
                <a:cs typeface="+mn-lt"/>
              </a:rPr>
              <a:t>computers</a:t>
            </a:r>
            <a:r>
              <a:rPr lang="ko-KR" altLang="en-US" sz="1700" dirty="0">
                <a:ea typeface="+mn-lt"/>
                <a:cs typeface="+mn-lt"/>
              </a:rPr>
              <a:t> </a:t>
            </a:r>
            <a:r>
              <a:rPr lang="en-US" altLang="ko-KR" sz="1700" dirty="0">
                <a:ea typeface="+mn-lt"/>
                <a:cs typeface="+mn-lt"/>
              </a:rPr>
              <a:t>each</a:t>
            </a:r>
            <a:r>
              <a:rPr lang="ko-KR" altLang="en-US" sz="1700" dirty="0">
                <a:ea typeface="+mn-lt"/>
                <a:cs typeface="+mn-lt"/>
              </a:rPr>
              <a:t> </a:t>
            </a:r>
            <a:r>
              <a:rPr lang="en-US" altLang="ko-KR" sz="1700" dirty="0">
                <a:ea typeface="+mn-lt"/>
                <a:cs typeface="+mn-lt"/>
              </a:rPr>
              <a:t>connect</a:t>
            </a:r>
            <a:r>
              <a:rPr lang="ko-KR" altLang="en-US" sz="1700" dirty="0">
                <a:ea typeface="+mn-lt"/>
                <a:cs typeface="+mn-lt"/>
              </a:rPr>
              <a:t> </a:t>
            </a:r>
            <a:r>
              <a:rPr lang="en-US" altLang="ko-KR" sz="1700" dirty="0">
                <a:ea typeface="+mn-lt"/>
                <a:cs typeface="+mn-lt"/>
              </a:rPr>
              <a:t>to</a:t>
            </a:r>
            <a:r>
              <a:rPr lang="ko-KR" altLang="en-US" sz="1700" dirty="0">
                <a:ea typeface="+mn-lt"/>
                <a:cs typeface="+mn-lt"/>
              </a:rPr>
              <a:t> </a:t>
            </a:r>
            <a:r>
              <a:rPr lang="en-US" altLang="ko-KR" sz="1700" dirty="0">
                <a:ea typeface="+mn-lt"/>
                <a:cs typeface="+mn-lt"/>
              </a:rPr>
              <a:t>form</a:t>
            </a:r>
            <a:r>
              <a:rPr lang="ko-KR" altLang="en-US" sz="1700" dirty="0">
                <a:ea typeface="+mn-lt"/>
                <a:cs typeface="+mn-lt"/>
              </a:rPr>
              <a:t> </a:t>
            </a:r>
            <a:r>
              <a:rPr lang="en-US" altLang="ko-KR" sz="1700" dirty="0">
                <a:ea typeface="+mn-lt"/>
                <a:cs typeface="+mn-lt"/>
              </a:rPr>
              <a:t>a</a:t>
            </a:r>
            <a:r>
              <a:rPr lang="ko-KR" altLang="en-US" sz="1700" dirty="0">
                <a:ea typeface="+mn-lt"/>
                <a:cs typeface="+mn-lt"/>
              </a:rPr>
              <a:t> </a:t>
            </a:r>
            <a:r>
              <a:rPr lang="en-US" altLang="ko-KR" sz="1700" dirty="0">
                <a:ea typeface="+mn-lt"/>
                <a:cs typeface="+mn-lt"/>
              </a:rPr>
              <a:t>game</a:t>
            </a:r>
            <a:r>
              <a:rPr lang="ko-KR" altLang="en-US" sz="1700" dirty="0">
                <a:ea typeface="+mn-lt"/>
                <a:cs typeface="+mn-lt"/>
              </a:rPr>
              <a:t> </a:t>
            </a:r>
            <a:r>
              <a:rPr lang="en-US" altLang="ko-KR" sz="1700" dirty="0">
                <a:ea typeface="+mn-lt"/>
                <a:cs typeface="+mn-lt"/>
              </a:rPr>
              <a:t>session</a:t>
            </a:r>
            <a:endParaRPr lang="ko-KR" sz="1700" dirty="0">
              <a:latin typeface="Malgun Gothic"/>
              <a:ea typeface="Malgun Gothic"/>
            </a:endParaRPr>
          </a:p>
          <a:p>
            <a:r>
              <a:rPr lang="ko-KR" altLang="en-US" sz="1700" dirty="0" err="1">
                <a:latin typeface="Malgun Gothic"/>
                <a:ea typeface="Malgun Gothic"/>
              </a:rPr>
              <a:t>Examp</a:t>
            </a:r>
            <a:r>
              <a:rPr lang="ko-KR" altLang="en-US" sz="1700" dirty="0">
                <a:latin typeface="Malgun Gothic"/>
                <a:ea typeface="Malgun Gothic"/>
              </a:rPr>
              <a:t>[</a:t>
            </a:r>
            <a:r>
              <a:rPr lang="ko-KR" altLang="en-US" sz="1700" dirty="0" err="1">
                <a:latin typeface="Malgun Gothic"/>
                <a:ea typeface="Malgun Gothic"/>
              </a:rPr>
              <a:t>les</a:t>
            </a:r>
            <a:endParaRPr lang="ko-KR" sz="1700" dirty="0" err="1">
              <a:latin typeface="Malgun Gothic"/>
              <a:ea typeface="Malgun Gothic"/>
            </a:endParaRPr>
          </a:p>
          <a:p>
            <a:pPr lvl="1">
              <a:buFont typeface="Courier New" panose="020B0604020202020204" pitchFamily="34" charset="0"/>
              <a:buChar char="o"/>
            </a:pPr>
            <a:r>
              <a:rPr lang="ko-KR" altLang="en-US" sz="1700" dirty="0" err="1">
                <a:latin typeface="Malgun Gothic"/>
                <a:ea typeface="Malgun Gothic"/>
              </a:rPr>
              <a:t>Empire</a:t>
            </a:r>
            <a:r>
              <a:rPr lang="ko-KR" altLang="en-US" sz="1700" dirty="0">
                <a:latin typeface="Malgun Gothic"/>
                <a:ea typeface="Malgun Gothic"/>
              </a:rPr>
              <a:t> (1973)</a:t>
            </a:r>
          </a:p>
          <a:p>
            <a:pPr lvl="2">
              <a:buFont typeface="Wingdings" panose="020B0604020202020204" pitchFamily="34" charset="0"/>
              <a:buChar char="§"/>
            </a:pPr>
            <a:r>
              <a:rPr lang="ko-KR" sz="1700" dirty="0" err="1">
                <a:ea typeface="+mn-lt"/>
                <a:cs typeface="+mn-lt"/>
              </a:rPr>
              <a:t>Turn-based</a:t>
            </a:r>
            <a:r>
              <a:rPr lang="ko-KR" sz="1700" dirty="0">
                <a:ea typeface="+mn-lt"/>
                <a:cs typeface="+mn-lt"/>
              </a:rPr>
              <a:t> </a:t>
            </a:r>
            <a:r>
              <a:rPr lang="ko-KR" sz="1700" dirty="0" err="1">
                <a:ea typeface="+mn-lt"/>
                <a:cs typeface="+mn-lt"/>
              </a:rPr>
              <a:t>strategy</a:t>
            </a:r>
            <a:r>
              <a:rPr lang="ko-KR" sz="1700" dirty="0">
                <a:ea typeface="+mn-lt"/>
                <a:cs typeface="+mn-lt"/>
              </a:rPr>
              <a:t> </a:t>
            </a:r>
            <a:r>
              <a:rPr lang="ko-KR" sz="1700" dirty="0" err="1">
                <a:ea typeface="+mn-lt"/>
                <a:cs typeface="+mn-lt"/>
              </a:rPr>
              <a:t>game</a:t>
            </a:r>
            <a:r>
              <a:rPr lang="ko-KR" sz="1700" dirty="0">
                <a:ea typeface="+mn-lt"/>
                <a:cs typeface="+mn-lt"/>
              </a:rPr>
              <a:t>, </a:t>
            </a:r>
            <a:r>
              <a:rPr lang="ko-KR" sz="1700" dirty="0" err="1">
                <a:ea typeface="+mn-lt"/>
                <a:cs typeface="+mn-lt"/>
              </a:rPr>
              <a:t>developed</a:t>
            </a:r>
            <a:r>
              <a:rPr lang="ko-KR" sz="1700" dirty="0">
                <a:ea typeface="+mn-lt"/>
                <a:cs typeface="+mn-lt"/>
              </a:rPr>
              <a:t> </a:t>
            </a:r>
            <a:r>
              <a:rPr lang="ko-KR" sz="1700" dirty="0" err="1">
                <a:ea typeface="+mn-lt"/>
                <a:cs typeface="+mn-lt"/>
              </a:rPr>
              <a:t>by</a:t>
            </a:r>
            <a:r>
              <a:rPr lang="ko-KR" sz="1700" dirty="0">
                <a:ea typeface="+mn-lt"/>
                <a:cs typeface="+mn-lt"/>
              </a:rPr>
              <a:t> </a:t>
            </a:r>
            <a:r>
              <a:rPr lang="ko-KR" sz="1700" dirty="0" err="1">
                <a:ea typeface="+mn-lt"/>
                <a:cs typeface="+mn-lt"/>
              </a:rPr>
              <a:t>the</a:t>
            </a:r>
            <a:r>
              <a:rPr lang="ko-KR" sz="1700" dirty="0">
                <a:ea typeface="+mn-lt"/>
                <a:cs typeface="+mn-lt"/>
              </a:rPr>
              <a:t> </a:t>
            </a:r>
            <a:r>
              <a:rPr lang="ko-KR" sz="1700" dirty="0" err="1">
                <a:ea typeface="+mn-lt"/>
                <a:cs typeface="+mn-lt"/>
              </a:rPr>
              <a:t>University</a:t>
            </a:r>
            <a:r>
              <a:rPr lang="ko-KR" sz="1700" dirty="0">
                <a:ea typeface="+mn-lt"/>
                <a:cs typeface="+mn-lt"/>
              </a:rPr>
              <a:t> of Illinois and </a:t>
            </a:r>
            <a:r>
              <a:rPr lang="ko-KR" sz="1700" dirty="0" err="1">
                <a:ea typeface="+mn-lt"/>
                <a:cs typeface="+mn-lt"/>
              </a:rPr>
              <a:t>implemented</a:t>
            </a:r>
            <a:r>
              <a:rPr lang="ko-KR" sz="1700" dirty="0">
                <a:ea typeface="+mn-lt"/>
                <a:cs typeface="+mn-lt"/>
              </a:rPr>
              <a:t> </a:t>
            </a:r>
            <a:r>
              <a:rPr lang="ko-KR" sz="1700" dirty="0" err="1">
                <a:ea typeface="+mn-lt"/>
                <a:cs typeface="+mn-lt"/>
              </a:rPr>
              <a:t>on</a:t>
            </a:r>
            <a:r>
              <a:rPr lang="ko-KR" sz="1700" dirty="0">
                <a:ea typeface="+mn-lt"/>
                <a:cs typeface="+mn-lt"/>
              </a:rPr>
              <a:t> </a:t>
            </a:r>
            <a:r>
              <a:rPr lang="ko-KR" sz="1700" dirty="0" err="1">
                <a:ea typeface="+mn-lt"/>
                <a:cs typeface="+mn-lt"/>
              </a:rPr>
              <a:t>the</a:t>
            </a:r>
            <a:r>
              <a:rPr lang="ko-KR" sz="1700" dirty="0">
                <a:ea typeface="+mn-lt"/>
                <a:cs typeface="+mn-lt"/>
              </a:rPr>
              <a:t> PLATO </a:t>
            </a:r>
            <a:r>
              <a:rPr lang="ko-KR" sz="1700" dirty="0" err="1">
                <a:ea typeface="+mn-lt"/>
                <a:cs typeface="+mn-lt"/>
              </a:rPr>
              <a:t>mainframe</a:t>
            </a:r>
            <a:r>
              <a:rPr lang="ko-KR" sz="1700" dirty="0">
                <a:ea typeface="+mn-lt"/>
                <a:cs typeface="+mn-lt"/>
              </a:rPr>
              <a:t> NW </a:t>
            </a:r>
            <a:r>
              <a:rPr lang="ko-KR" sz="1700" dirty="0" err="1">
                <a:ea typeface="+mn-lt"/>
                <a:cs typeface="+mn-lt"/>
              </a:rPr>
              <a:t>system</a:t>
            </a:r>
            <a:endParaRPr lang="ko-KR" altLang="en-US" sz="1700" dirty="0" err="1">
              <a:latin typeface="Malgun Gothic"/>
              <a:ea typeface="Malgun Gothic"/>
            </a:endParaRPr>
          </a:p>
          <a:p>
            <a:pPr lvl="2">
              <a:buFont typeface="Wingdings" panose="020B0604020202020204" pitchFamily="34" charset="0"/>
              <a:buChar char="§"/>
            </a:pPr>
            <a:r>
              <a:rPr lang="en-US" altLang="ko-KR" sz="1700" dirty="0">
                <a:latin typeface="Malgun Gothic"/>
                <a:ea typeface="Malgun Gothic"/>
                <a:hlinkClick r:id="rId2"/>
              </a:rPr>
              <a:t>https://www.youtube.com/watch?v=lUqVwPFgXO4</a:t>
            </a:r>
            <a:endParaRPr lang="en-US" altLang="ko-KR" sz="1700" dirty="0">
              <a:latin typeface="Malgun Gothic"/>
              <a:ea typeface="Malgun Gothic"/>
            </a:endParaRPr>
          </a:p>
          <a:p>
            <a:pPr lvl="1">
              <a:buFont typeface="Courier New" panose="020B0604020202020204" pitchFamily="34" charset="0"/>
              <a:buChar char="o"/>
            </a:pPr>
            <a:r>
              <a:rPr lang="ko-KR" altLang="en-US" sz="1700" dirty="0" err="1">
                <a:latin typeface="Malgun Gothic"/>
                <a:ea typeface="Malgun Gothic"/>
              </a:rPr>
              <a:t>Maze</a:t>
            </a:r>
            <a:r>
              <a:rPr lang="ko-KR" altLang="en-US" sz="1700" dirty="0">
                <a:latin typeface="Malgun Gothic"/>
                <a:ea typeface="Malgun Gothic"/>
              </a:rPr>
              <a:t> </a:t>
            </a:r>
            <a:r>
              <a:rPr lang="ko-KR" altLang="en-US" sz="1700" dirty="0" err="1">
                <a:latin typeface="Malgun Gothic"/>
                <a:ea typeface="Malgun Gothic"/>
              </a:rPr>
              <a:t>War</a:t>
            </a:r>
            <a:r>
              <a:rPr lang="ko-KR" altLang="en-US" sz="1700" dirty="0">
                <a:latin typeface="Malgun Gothic"/>
                <a:ea typeface="Malgun Gothic"/>
              </a:rPr>
              <a:t> (</a:t>
            </a:r>
            <a:r>
              <a:rPr lang="ko-KR" altLang="en-US" sz="1700" dirty="0" err="1">
                <a:latin typeface="Malgun Gothic"/>
                <a:ea typeface="Malgun Gothic"/>
              </a:rPr>
              <a:t>around</a:t>
            </a:r>
            <a:r>
              <a:rPr lang="ko-KR" altLang="en-US" sz="1700" dirty="0">
                <a:latin typeface="Malgun Gothic"/>
                <a:ea typeface="Malgun Gothic"/>
              </a:rPr>
              <a:t> </a:t>
            </a:r>
            <a:r>
              <a:rPr lang="ko-KR" altLang="en-US" sz="1700" dirty="0" err="1">
                <a:latin typeface="Malgun Gothic"/>
                <a:ea typeface="Malgun Gothic"/>
              </a:rPr>
              <a:t>the</a:t>
            </a:r>
            <a:r>
              <a:rPr lang="ko-KR" altLang="en-US" sz="1700" dirty="0">
                <a:latin typeface="Malgun Gothic"/>
                <a:ea typeface="Malgun Gothic"/>
              </a:rPr>
              <a:t> </a:t>
            </a:r>
            <a:r>
              <a:rPr lang="ko-KR" altLang="en-US" sz="1700" dirty="0" err="1">
                <a:latin typeface="Malgun Gothic"/>
                <a:ea typeface="Malgun Gothic"/>
              </a:rPr>
              <a:t>same</a:t>
            </a:r>
            <a:r>
              <a:rPr lang="ko-KR" altLang="en-US" sz="1700" dirty="0">
                <a:latin typeface="Malgun Gothic"/>
                <a:ea typeface="Malgun Gothic"/>
              </a:rPr>
              <a:t> </a:t>
            </a:r>
            <a:r>
              <a:rPr lang="ko-KR" altLang="en-US" sz="1700" dirty="0" err="1">
                <a:latin typeface="Malgun Gothic"/>
                <a:ea typeface="Malgun Gothic"/>
              </a:rPr>
              <a:t>time</a:t>
            </a:r>
            <a:r>
              <a:rPr lang="ko-KR" altLang="en-US" sz="1700" dirty="0">
                <a:latin typeface="Malgun Gothic"/>
                <a:ea typeface="Malgun Gothic"/>
              </a:rPr>
              <a:t>)</a:t>
            </a:r>
          </a:p>
          <a:p>
            <a:pPr lvl="2">
              <a:buFont typeface="Wingdings" panose="020B0604020202020204" pitchFamily="34" charset="0"/>
              <a:buChar char="§"/>
            </a:pPr>
            <a:r>
              <a:rPr lang="ko-KR" sz="1700" dirty="0" err="1">
                <a:ea typeface="+mn-lt"/>
                <a:cs typeface="+mn-lt"/>
              </a:rPr>
              <a:t>There</a:t>
            </a:r>
            <a:r>
              <a:rPr lang="ko-KR" sz="1700" dirty="0">
                <a:ea typeface="+mn-lt"/>
                <a:cs typeface="+mn-lt"/>
              </a:rPr>
              <a:t> </a:t>
            </a:r>
            <a:r>
              <a:rPr lang="ko-KR" sz="1700" dirty="0" err="1">
                <a:ea typeface="+mn-lt"/>
                <a:cs typeface="+mn-lt"/>
              </a:rPr>
              <a:t>is</a:t>
            </a:r>
            <a:r>
              <a:rPr lang="ko-KR" sz="1700" dirty="0">
                <a:ea typeface="+mn-lt"/>
                <a:cs typeface="+mn-lt"/>
              </a:rPr>
              <a:t> </a:t>
            </a:r>
            <a:r>
              <a:rPr lang="ko-KR" sz="1700" dirty="0" err="1">
                <a:ea typeface="+mn-lt"/>
                <a:cs typeface="+mn-lt"/>
              </a:rPr>
              <a:t>some</a:t>
            </a:r>
            <a:r>
              <a:rPr lang="ko-KR" sz="1700" dirty="0">
                <a:ea typeface="+mn-lt"/>
                <a:cs typeface="+mn-lt"/>
              </a:rPr>
              <a:t> </a:t>
            </a:r>
            <a:r>
              <a:rPr lang="ko-KR" sz="1700" dirty="0" err="1">
                <a:ea typeface="+mn-lt"/>
                <a:cs typeface="+mn-lt"/>
              </a:rPr>
              <a:t>disagreement</a:t>
            </a:r>
            <a:r>
              <a:rPr lang="ko-KR" sz="1700" dirty="0">
                <a:ea typeface="+mn-lt"/>
                <a:cs typeface="+mn-lt"/>
              </a:rPr>
              <a:t> </a:t>
            </a:r>
            <a:r>
              <a:rPr lang="ko-KR" sz="1700" dirty="0" err="1">
                <a:ea typeface="+mn-lt"/>
                <a:cs typeface="+mn-lt"/>
              </a:rPr>
              <a:t>as</a:t>
            </a:r>
            <a:r>
              <a:rPr lang="ko-KR" sz="1700" dirty="0">
                <a:ea typeface="+mn-lt"/>
                <a:cs typeface="+mn-lt"/>
              </a:rPr>
              <a:t> </a:t>
            </a:r>
            <a:r>
              <a:rPr lang="ko-KR" sz="1700" dirty="0" err="1">
                <a:ea typeface="+mn-lt"/>
                <a:cs typeface="+mn-lt"/>
              </a:rPr>
              <a:t>to</a:t>
            </a:r>
            <a:r>
              <a:rPr lang="ko-KR" sz="1700" dirty="0">
                <a:ea typeface="+mn-lt"/>
                <a:cs typeface="+mn-lt"/>
              </a:rPr>
              <a:t> </a:t>
            </a:r>
            <a:r>
              <a:rPr lang="ko-KR" sz="1700" dirty="0" err="1">
                <a:ea typeface="+mn-lt"/>
                <a:cs typeface="+mn-lt"/>
              </a:rPr>
              <a:t>which</a:t>
            </a:r>
            <a:r>
              <a:rPr lang="ko-KR" sz="1700" dirty="0">
                <a:ea typeface="+mn-lt"/>
                <a:cs typeface="+mn-lt"/>
              </a:rPr>
              <a:t> of </a:t>
            </a:r>
            <a:r>
              <a:rPr lang="ko-KR" sz="1700" dirty="0" err="1">
                <a:ea typeface="+mn-lt"/>
                <a:cs typeface="+mn-lt"/>
              </a:rPr>
              <a:t>the</a:t>
            </a:r>
            <a:r>
              <a:rPr lang="ko-KR" sz="1700" dirty="0">
                <a:ea typeface="+mn-lt"/>
                <a:cs typeface="+mn-lt"/>
              </a:rPr>
              <a:t> </a:t>
            </a:r>
            <a:r>
              <a:rPr lang="ko-KR" sz="1700" dirty="0" err="1">
                <a:ea typeface="+mn-lt"/>
                <a:cs typeface="+mn-lt"/>
              </a:rPr>
              <a:t>above</a:t>
            </a:r>
            <a:r>
              <a:rPr lang="ko-KR" sz="1700" dirty="0">
                <a:ea typeface="+mn-lt"/>
                <a:cs typeface="+mn-lt"/>
              </a:rPr>
              <a:t> </a:t>
            </a:r>
            <a:r>
              <a:rPr lang="ko-KR" sz="1700" dirty="0" err="1">
                <a:ea typeface="+mn-lt"/>
                <a:cs typeface="+mn-lt"/>
              </a:rPr>
              <a:t>games</a:t>
            </a:r>
            <a:r>
              <a:rPr lang="ko-KR" sz="1700" dirty="0">
                <a:ea typeface="+mn-lt"/>
                <a:cs typeface="+mn-lt"/>
              </a:rPr>
              <a:t> </a:t>
            </a:r>
            <a:r>
              <a:rPr lang="ko-KR" sz="1700" dirty="0" err="1">
                <a:ea typeface="+mn-lt"/>
                <a:cs typeface="+mn-lt"/>
              </a:rPr>
              <a:t>came</a:t>
            </a:r>
            <a:r>
              <a:rPr lang="ko-KR" sz="1700" dirty="0">
                <a:ea typeface="+mn-lt"/>
                <a:cs typeface="+mn-lt"/>
              </a:rPr>
              <a:t> </a:t>
            </a:r>
            <a:r>
              <a:rPr lang="ko-KR" sz="1700" dirty="0" err="1">
                <a:ea typeface="+mn-lt"/>
                <a:cs typeface="+mn-lt"/>
              </a:rPr>
              <a:t>first</a:t>
            </a:r>
            <a:endParaRPr lang="ko-KR" altLang="en-US" sz="1700" dirty="0" err="1">
              <a:latin typeface="Malgun Gothic"/>
              <a:ea typeface="Malgun Gothic"/>
            </a:endParaRPr>
          </a:p>
          <a:p>
            <a:pPr lvl="2">
              <a:buFont typeface="Wingdings" panose="020B0604020202020204" pitchFamily="34" charset="0"/>
              <a:buChar char="§"/>
            </a:pPr>
            <a:r>
              <a:rPr lang="en-US" altLang="ko-KR" sz="1700" dirty="0">
                <a:latin typeface="Malgun Gothic"/>
                <a:ea typeface="Malgun Gothic"/>
                <a:hlinkClick r:id="rId3"/>
              </a:rPr>
              <a:t>https://www.youtube.com/watch?v=CF9XKRWnsTY</a:t>
            </a:r>
            <a:endParaRPr lang="en-US" altLang="ko-KR" sz="1700" dirty="0">
              <a:latin typeface="Malgun Gothic"/>
              <a:ea typeface="Malgun Gothic"/>
            </a:endParaRPr>
          </a:p>
          <a:p>
            <a:pPr lvl="2">
              <a:buFont typeface="Wingdings" panose="020B0604020202020204" pitchFamily="34" charset="0"/>
              <a:buChar char="§"/>
            </a:pPr>
            <a:endParaRPr lang="ko-KR" altLang="en-US" sz="1700">
              <a:latin typeface="Malgun Gothic"/>
              <a:ea typeface="Malgun Gothic"/>
            </a:endParaRPr>
          </a:p>
          <a:p>
            <a:pPr marL="0" indent="0">
              <a:buNone/>
            </a:pPr>
            <a:endParaRPr lang="ko-KR" altLang="en-US" sz="1700">
              <a:latin typeface="Malgun Gothic"/>
              <a:ea typeface="Malgun Gothic"/>
            </a:endParaRPr>
          </a:p>
          <a:p>
            <a:pPr lvl="1">
              <a:buFont typeface="Courier New" panose="020B0604020202020204" pitchFamily="34" charset="0"/>
              <a:buChar char="o"/>
            </a:pPr>
            <a:endParaRPr lang="ko-KR" altLang="en-US" sz="1700">
              <a:latin typeface="Malgun Gothic"/>
              <a:ea typeface="Malgun Gothic"/>
            </a:endParaRPr>
          </a:p>
          <a:p>
            <a:pPr lvl="1">
              <a:buFont typeface="Courier New" panose="020B0604020202020204" pitchFamily="34" charset="0"/>
              <a:buChar char="o"/>
            </a:pPr>
            <a:endParaRPr lang="ko-KR" altLang="en-US" sz="1700">
              <a:latin typeface="Malgun Gothic"/>
              <a:ea typeface="Malgun Gothic"/>
            </a:endParaRPr>
          </a:p>
          <a:p>
            <a:pPr lvl="1">
              <a:buFont typeface="Courier New" panose="020B0604020202020204" pitchFamily="34" charset="0"/>
              <a:buChar char="o"/>
            </a:pPr>
            <a:endParaRPr lang="ko-KR" altLang="en-US" sz="1700">
              <a:ea typeface="맑은 고딕"/>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387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1FE8ED77-E302-8E10-0ECC-87CBFE2ABCE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latinLnBrk="0"/>
            <a:r>
              <a:rPr lang="en-US" altLang="ko-KR" sz="3200" kern="1200" dirty="0">
                <a:solidFill>
                  <a:schemeClr val="bg1"/>
                </a:solidFill>
                <a:latin typeface="+mj-lt"/>
                <a:ea typeface="맑은 고딕"/>
                <a:cs typeface="+mj-cs"/>
              </a:rPr>
              <a:t>Empire </a:t>
            </a:r>
            <a:r>
              <a:rPr lang="en-US" altLang="ko-KR" sz="3200" dirty="0">
                <a:solidFill>
                  <a:schemeClr val="bg1"/>
                </a:solidFill>
                <a:ea typeface="맑은 고딕"/>
              </a:rPr>
              <a:t>(</a:t>
            </a:r>
            <a:r>
              <a:rPr lang="en-US" altLang="ko-KR" sz="3200" kern="1200" dirty="0">
                <a:solidFill>
                  <a:schemeClr val="bg1"/>
                </a:solidFill>
                <a:latin typeface="+mj-lt"/>
                <a:ea typeface="맑은 고딕"/>
                <a:cs typeface="+mj-cs"/>
              </a:rPr>
              <a:t>1973)</a:t>
            </a:r>
          </a:p>
        </p:txBody>
      </p:sp>
      <p:pic>
        <p:nvPicPr>
          <p:cNvPr id="4" name="온라인 미디어 3" title="Empire | 1st Network Multiplayer Game | PLATO (1973) Gameplay">
            <a:hlinkClick r:id="" action="ppaction://media"/>
            <a:extLst>
              <a:ext uri="{FF2B5EF4-FFF2-40B4-BE49-F238E27FC236}">
                <a16:creationId xmlns:a16="http://schemas.microsoft.com/office/drawing/2014/main" id="{B5F8AECD-DE31-8B61-9DFF-9D6AE0B9DD57}"/>
              </a:ext>
            </a:extLst>
          </p:cNvPr>
          <p:cNvPicPr>
            <a:picLocks noGrp="1" noRot="1" noChangeAspect="1"/>
          </p:cNvPicPr>
          <p:nvPr>
            <p:ph idx="1"/>
            <a:videoFile r:link="rId1"/>
          </p:nvPr>
        </p:nvPicPr>
        <p:blipFill>
          <a:blip r:embed="rId4"/>
          <a:stretch>
            <a:fillRect/>
          </a:stretch>
        </p:blipFill>
        <p:spPr>
          <a:xfrm>
            <a:off x="1524001" y="1396588"/>
            <a:ext cx="9143998" cy="5166360"/>
          </a:xfrm>
          <a:prstGeom prst="rect">
            <a:avLst/>
          </a:prstGeom>
        </p:spPr>
      </p:pic>
    </p:spTree>
    <p:extLst>
      <p:ext uri="{BB962C8B-B14F-4D97-AF65-F5344CB8AC3E}">
        <p14:creationId xmlns:p14="http://schemas.microsoft.com/office/powerpoint/2010/main" val="326926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568</TotalTime>
  <Words>3361</Words>
  <Application>Microsoft Office PowerPoint</Application>
  <PresentationFormat>Widescreen</PresentationFormat>
  <Paragraphs>317</Paragraphs>
  <Slides>52</Slides>
  <Notes>11</Notes>
  <HiddenSlides>0</HiddenSlides>
  <MMClips>17</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테마</vt:lpstr>
      <vt:lpstr>Ch01. Network Game Overview</vt:lpstr>
      <vt:lpstr>Contents</vt:lpstr>
      <vt:lpstr>1.1 A Brief History of Multiplayer Games</vt:lpstr>
      <vt:lpstr>1.1.1 Local multiplayer game</vt:lpstr>
      <vt:lpstr>Tennis for Two (1958)</vt:lpstr>
      <vt:lpstr>Spacewar! (1962)</vt:lpstr>
      <vt:lpstr>Spacewar! (1961)  on PDP-1 computer  </vt:lpstr>
      <vt:lpstr>1.1.2 Early network multiplayer games</vt:lpstr>
      <vt:lpstr>Empire (1973)</vt:lpstr>
      <vt:lpstr>Maze War (1973)</vt:lpstr>
      <vt:lpstr>Direct connection between computers using serial ports</vt:lpstr>
      <vt:lpstr>1.1.3 MUD: Multi-User Dungeon</vt:lpstr>
      <vt:lpstr>MUD1 (1978)</vt:lpstr>
      <vt:lpstr>1.1.4 LAN Game</vt:lpstr>
      <vt:lpstr>Doom (1993)</vt:lpstr>
      <vt:lpstr>1.1.5  Online game</vt:lpstr>
      <vt:lpstr>Quake (1996, ID Software)</vt:lpstr>
      <vt:lpstr>Unreal (1998, Epic Games)</vt:lpstr>
      <vt:lpstr>1.1.6 MMO Game</vt:lpstr>
      <vt:lpstr>Habitat (1986)</vt:lpstr>
      <vt:lpstr>PowerPoint Presentation</vt:lpstr>
      <vt:lpstr>Ultima Online (1997)</vt:lpstr>
      <vt:lpstr>World of Warcraft (2004, Blizzard)</vt:lpstr>
      <vt:lpstr>1.1.7 Mobile Network Game</vt:lpstr>
      <vt:lpstr>Words with Friends (2009)</vt:lpstr>
      <vt:lpstr>Hearthstone: Heroes of Warcraft (2014)</vt:lpstr>
      <vt:lpstr>1.2 &lt;Starsiege: Tribes&gt;</vt:lpstr>
      <vt:lpstr> Starsiege Tribes</vt:lpstr>
      <vt:lpstr>Tribes’  Four Data Transmission Methods</vt:lpstr>
      <vt:lpstr>Choosing a Client-Server Networking Model</vt:lpstr>
      <vt:lpstr>Key Components of the &lt;Tribes&gt; Networking Model</vt:lpstr>
      <vt:lpstr>1.2.1 Platform Packet Module</vt:lpstr>
      <vt:lpstr>1.2.2 Connection Manager</vt:lpstr>
      <vt:lpstr>1.2.3 Stream Manager</vt:lpstr>
      <vt:lpstr>1.2.4 Event Manager</vt:lpstr>
      <vt:lpstr>1.2.5 Ghost Manager</vt:lpstr>
      <vt:lpstr>1.2.6 Move Manager</vt:lpstr>
      <vt:lpstr>1.2.7 Other systems</vt:lpstr>
      <vt:lpstr>1.3 &lt;Age of Empires&gt;</vt:lpstr>
      <vt:lpstr>Age of Empires</vt:lpstr>
      <vt:lpstr>Differences between RTS and FPS</vt:lpstr>
      <vt:lpstr>Many unit synchronization solutions</vt:lpstr>
      <vt:lpstr>Deterministic lockstep model</vt:lpstr>
      <vt:lpstr>When the deterministic lockstep model fails</vt:lpstr>
      <vt:lpstr>When the deterministic lockstep model fails</vt:lpstr>
      <vt:lpstr>1.3.1 Turn timer</vt:lpstr>
      <vt:lpstr>Length of turn</vt:lpstr>
      <vt:lpstr>Maginot Line in turn timer mode</vt:lpstr>
      <vt:lpstr>Advantages of the method of sending commands in batches</vt:lpstr>
      <vt:lpstr>1.3.2 Synchronization</vt:lpstr>
      <vt:lpstr>Review Qeustions</vt:lpstr>
      <vt:lpstr>[EoF]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Ch01. 네딩Multithreading</dc:title>
  <dc:creator>JohHyunChul</dc:creator>
  <cp:lastModifiedBy>JohHyunChul</cp:lastModifiedBy>
  <cp:revision>1026</cp:revision>
  <dcterms:created xsi:type="dcterms:W3CDTF">2024-07-02T13:54:12Z</dcterms:created>
  <dcterms:modified xsi:type="dcterms:W3CDTF">2024-09-10T00:56:52Z</dcterms:modified>
</cp:coreProperties>
</file>